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317" r:id="rId2"/>
    <p:sldId id="338" r:id="rId3"/>
    <p:sldId id="329" r:id="rId4"/>
    <p:sldId id="321" r:id="rId5"/>
    <p:sldId id="330" r:id="rId6"/>
    <p:sldId id="325" r:id="rId7"/>
    <p:sldId id="340" r:id="rId8"/>
    <p:sldId id="324" r:id="rId9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6018-Manfred Kaiser" initials="AK" lastIdx="1" clrIdx="0">
    <p:extLst>
      <p:ext uri="{19B8F6BF-5375-455C-9EA6-DF929625EA0E}">
        <p15:presenceInfo xmlns:p15="http://schemas.microsoft.com/office/powerpoint/2012/main" userId="S-1-5-21-2015444641-3177725671-2082768005-16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5FBF32"/>
    <a:srgbClr val="DD3C14"/>
    <a:srgbClr val="E808BB"/>
    <a:srgbClr val="92BDF0"/>
    <a:srgbClr val="EFB5BB"/>
    <a:srgbClr val="63BB32"/>
    <a:srgbClr val="F1F3C9"/>
    <a:srgbClr val="1C67C8"/>
    <a:srgbClr val="FD9D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6" autoAdjust="0"/>
    <p:restoredTop sz="93382" autoAdjust="0"/>
  </p:normalViewPr>
  <p:slideViewPr>
    <p:cSldViewPr>
      <p:cViewPr varScale="1">
        <p:scale>
          <a:sx n="116" d="100"/>
          <a:sy n="116" d="100"/>
        </p:scale>
        <p:origin x="120" y="4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D739E3C-BC81-4B29-BB6C-D44B76B7BE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0EF875-76B7-427C-A231-55C8124C37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A4CD022-E38A-4860-990D-EAA2B4C1E5BE}" type="datetimeFigureOut">
              <a:rPr lang="de-DE"/>
              <a:pPr>
                <a:defRPr/>
              </a:pPr>
              <a:t>02.04.2024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700FD10-853D-41C3-8FB5-351D9CF0B6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387063B-473C-49E4-9EEF-9371426BE1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B917830-CD3D-46ED-842F-48A4B24D215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D6FCF23-B460-43EA-9EFA-1DF30207F6F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2B4DB6B-58B2-4C91-A191-4392EFB1F08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5534FB90-B590-498F-B2C6-FDE16980C16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68FAF8B1-581A-4D95-A5F4-421E3CE4E7D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Textmasterformate durch Klicken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EEE9D5E4-C56D-48FD-ABE3-9E120163C1C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C5F1FE19-FDB1-4592-A9B6-060F470855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91748B5-2E3E-469C-B831-9C4F9142C49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153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6776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710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5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153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16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407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425322-E1A4-4E99-9F46-0AB722B4A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FFB61F8-5136-4AC7-9CE9-F71D86DC8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C5428B-713E-48D8-9E4C-BA008FF65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6080DD-A628-456E-9B9A-16E60C29C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C199F21-5C00-4E5C-8145-D794BCFDD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FAEB7F-1C5B-4F0C-9A4E-E6AAB0C17185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11276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F76871-E69A-46B1-BB7A-45313CFFA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C968BBA-6137-4F7F-B525-28821198B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6CE255-486C-4E54-93B6-6C06A2712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8E867B-4BFE-4679-8447-BA1905E62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476F52-A5BE-4739-9BCA-7AB2EE68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B81C62-64F4-4910-858D-4752E185CCD7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82693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B0B26C-92DF-40A6-B252-C3B1D160D5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06DEBC8-641D-4A03-BDF5-A3A12F74BE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B0AAAB-6828-46E5-83F4-BBBC55A78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7CED42-3A8D-486B-9F23-9F511F92B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F66A12-ABFD-4A9B-9FA5-45B20FC8F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357552-5CEA-4753-8F2A-EE9C229ADBCB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6248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CFE974-1F74-46D7-BCFE-B0D830279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95F911-A03F-46DD-A6C0-2EABC372A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65DF9C-52B0-4091-AB24-15B45A440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692156-C8B2-4003-AA8C-106EADCFF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AE1E61-F784-4DB8-B2F0-50F21E7B0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ED512-59C8-4869-BD33-2B4219911408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9030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0F7325-DD64-4599-B5D4-E3AB73A86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386AB3-0E2C-41F9-9F9E-A6FAFC8F7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2DFD43-A162-408A-8E03-0E799769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DA4E0A-D5CE-4304-9160-63B58B721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775B46-F257-428F-B9E6-F0A73EDA1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02D6A5-66EF-443F-A324-B075D992EA89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52852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3DF00-2756-40FE-80B1-9B8D2ED33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398A43-4798-4656-99AB-1CFDBD9538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F7FF394-DA5F-4114-BE27-C56E4F14F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ED5F1D4-A4F5-4DFE-AEF9-E0A9A3CA0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CBA3D21-A316-4886-B327-406685EB9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7F56BA-F44F-4E13-A8EB-17D942D90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F689D-5FC2-46E9-875A-FF184C3EB604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76217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525371-50E0-47C1-AC96-85FB80C84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7109094-C1E0-4BD0-AFD3-D1D6EC8D1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F8345F3-5325-478E-9624-843CB4328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16E9CE7-7C19-4636-9AF9-8FDEA0E8A4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2AD8AB9-190D-442C-8B67-88A4A7715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1255D84-DCCF-47F9-A836-B9820C851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9EF9DD8-470E-4EF0-9723-431F9D251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AB0B6C9-5AB0-4640-B85E-B943B7F20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5E849B-AF79-4A24-B068-460CD4007335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6994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C55696-64F6-46BA-96AF-9B3FBD59D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CD980A9-4FF6-4251-8E33-207BF3E56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EC3D0C2-73CB-49BC-835C-70A0EC430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09FFF3B-AD24-4775-BA2D-631BCF17D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BFBD8-CC0E-4221-BFA0-5DECC5A74416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5514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DA24440-E88C-4C7E-A1B5-C3E53A12D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9F0E943-94D2-4FC0-8F53-08538BFB1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D84D49-F3E6-45AD-A844-50983739F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E6615-8A74-4973-92A2-A94126C8A1EF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10415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17369B-A346-4642-BB5F-531E61B6F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9390D7-EA8B-431C-82BF-0F8104CDD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F47D62-3417-4E62-8757-2C8726943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899E5B-D3AF-4CC2-85BC-409AB21EF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99BAED-99D8-4C35-B0DA-72EB9F22B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911ADB0-51D5-4F69-B9D8-FC5165D39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43983D-AE35-465C-9C11-97B9F83886AC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11854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A64238-05E5-4B78-9F25-91E215CC0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B63DFA3-06D2-4303-A685-3398BAB249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843D35B-BAEA-4FD3-A5C8-2DC30D6B5A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7A3A999-CBE3-4759-8E22-8768DEAAE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2EF9B26-FF20-49AA-A487-F4D6E942D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4406C6B-725A-4261-949F-95F21F176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19EB70-9AB0-4435-828B-F5CB4E9A0BC9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02846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AA6D6CB-8FD9-4E57-AFEE-99BC61B65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612D50-5161-4CFB-8215-546DCDC5D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907B1A-350D-4665-855D-3B0E880C6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E9CF7D-3612-457A-B7AF-E243EA3E38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6490BD-7976-4450-8E39-0BF01E964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3BAFC6-5FFE-465D-95A5-6D40AA56996F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64920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>
            <a:extLst>
              <a:ext uri="{FF2B5EF4-FFF2-40B4-BE49-F238E27FC236}">
                <a16:creationId xmlns:a16="http://schemas.microsoft.com/office/drawing/2014/main" id="{2840C195-B648-41CE-B9EC-9EC872242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-6350"/>
            <a:ext cx="11399837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3" name="Rectangle 5">
            <a:extLst>
              <a:ext uri="{FF2B5EF4-FFF2-40B4-BE49-F238E27FC236}">
                <a16:creationId xmlns:a16="http://schemas.microsoft.com/office/drawing/2014/main" id="{F26F6262-3971-4726-B2CD-24C036B9AD9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033712" y="3033712"/>
            <a:ext cx="6859588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id="{CEA70AB1-E9A9-442C-8906-B9508AF89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92163" cy="792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5" name="Text Box 7">
            <a:extLst>
              <a:ext uri="{FF2B5EF4-FFF2-40B4-BE49-F238E27FC236}">
                <a16:creationId xmlns:a16="http://schemas.microsoft.com/office/drawing/2014/main" id="{875FCD82-EE88-4CA2-8173-817F985578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193006" y="2872581"/>
            <a:ext cx="31686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Stadt </a:t>
            </a:r>
            <a:r>
              <a:rPr kumimoji="0" lang="de-DE" altLang="de-DE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Lahr</a:t>
            </a:r>
          </a:p>
        </p:txBody>
      </p:sp>
      <p:sp>
        <p:nvSpPr>
          <p:cNvPr id="10246" name="Text Box 8">
            <a:extLst>
              <a:ext uri="{FF2B5EF4-FFF2-40B4-BE49-F238E27FC236}">
                <a16:creationId xmlns:a16="http://schemas.microsoft.com/office/drawing/2014/main" id="{4E8229C3-C7C5-462F-AD0A-EE1DBF241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688" y="219075"/>
            <a:ext cx="1100931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Kommunale Wärmeplanung – </a:t>
            </a:r>
            <a:r>
              <a:rPr lang="de-DE" altLang="de-DE" sz="2600" dirty="0">
                <a:solidFill>
                  <a:prstClr val="white"/>
                </a:solidFill>
                <a:latin typeface="Arial Black" panose="020B0A04020102020204" pitchFamily="34" charset="0"/>
              </a:rPr>
              <a:t>Ergebnis</a:t>
            </a:r>
            <a:endParaRPr kumimoji="0" lang="de-DE" altLang="de-DE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44" name="Group 11">
            <a:extLst>
              <a:ext uri="{FF2B5EF4-FFF2-40B4-BE49-F238E27FC236}">
                <a16:creationId xmlns:a16="http://schemas.microsoft.com/office/drawing/2014/main" id="{0DC149C8-CA33-460C-AAB6-85F8795D4A7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523" y="1164995"/>
            <a:ext cx="512762" cy="509587"/>
            <a:chOff x="151" y="936"/>
            <a:chExt cx="165" cy="164"/>
          </a:xfrm>
        </p:grpSpPr>
        <p:sp>
          <p:nvSpPr>
            <p:cNvPr id="45" name="AutoShape 12">
              <a:extLst>
                <a:ext uri="{FF2B5EF4-FFF2-40B4-BE49-F238E27FC236}">
                  <a16:creationId xmlns:a16="http://schemas.microsoft.com/office/drawing/2014/main" id="{FA6C50E5-3001-466B-9A2A-F58023931F0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1" y="936"/>
              <a:ext cx="16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13">
              <a:extLst>
                <a:ext uri="{FF2B5EF4-FFF2-40B4-BE49-F238E27FC236}">
                  <a16:creationId xmlns:a16="http://schemas.microsoft.com/office/drawing/2014/main" id="{C1D6950A-AD33-4D5D-894E-6D32FBD80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Rectangle 14">
              <a:extLst>
                <a:ext uri="{FF2B5EF4-FFF2-40B4-BE49-F238E27FC236}">
                  <a16:creationId xmlns:a16="http://schemas.microsoft.com/office/drawing/2014/main" id="{8559DF91-5D21-435F-AE77-9E4A96638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Rectangle 15">
              <a:extLst>
                <a:ext uri="{FF2B5EF4-FFF2-40B4-BE49-F238E27FC236}">
                  <a16:creationId xmlns:a16="http://schemas.microsoft.com/office/drawing/2014/main" id="{A11D3D06-BDED-450C-9D92-6FA0C0C5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Rectangle 16">
              <a:extLst>
                <a:ext uri="{FF2B5EF4-FFF2-40B4-BE49-F238E27FC236}">
                  <a16:creationId xmlns:a16="http://schemas.microsoft.com/office/drawing/2014/main" id="{5981054D-BD05-4FA4-9FDE-276C6ECA8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Rectangle 17">
              <a:extLst>
                <a:ext uri="{FF2B5EF4-FFF2-40B4-BE49-F238E27FC236}">
                  <a16:creationId xmlns:a16="http://schemas.microsoft.com/office/drawing/2014/main" id="{2F6BD487-7739-434B-86EC-FF6BCC92C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3E01F426-74C5-4FCD-A982-64F48A448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Rectangle 19">
              <a:extLst>
                <a:ext uri="{FF2B5EF4-FFF2-40B4-BE49-F238E27FC236}">
                  <a16:creationId xmlns:a16="http://schemas.microsoft.com/office/drawing/2014/main" id="{DFB0C1FC-E9C0-43CA-9CA1-490B1E517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Rectangle 20">
              <a:extLst>
                <a:ext uri="{FF2B5EF4-FFF2-40B4-BE49-F238E27FC236}">
                  <a16:creationId xmlns:a16="http://schemas.microsoft.com/office/drawing/2014/main" id="{3BAEDAC1-F7A6-432E-980C-E5124B5F3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Rectangle 21">
              <a:extLst>
                <a:ext uri="{FF2B5EF4-FFF2-40B4-BE49-F238E27FC236}">
                  <a16:creationId xmlns:a16="http://schemas.microsoft.com/office/drawing/2014/main" id="{4CDD8F2F-26FE-4A60-81B7-EE3AAE71E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Rectangle 22">
              <a:extLst>
                <a:ext uri="{FF2B5EF4-FFF2-40B4-BE49-F238E27FC236}">
                  <a16:creationId xmlns:a16="http://schemas.microsoft.com/office/drawing/2014/main" id="{13DFEA10-6273-457F-AD30-76079EF7F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168705BA-123A-4A52-A194-CDE878F26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Rectangle 24">
              <a:extLst>
                <a:ext uri="{FF2B5EF4-FFF2-40B4-BE49-F238E27FC236}">
                  <a16:creationId xmlns:a16="http://schemas.microsoft.com/office/drawing/2014/main" id="{085460BB-1865-4B42-93CE-967E22B11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Rectangle 25">
              <a:extLst>
                <a:ext uri="{FF2B5EF4-FFF2-40B4-BE49-F238E27FC236}">
                  <a16:creationId xmlns:a16="http://schemas.microsoft.com/office/drawing/2014/main" id="{04F3C97E-5686-4BCE-AF7C-04C1C7FDC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9C19EA01-5D1C-40CD-9AE5-4D5E49B01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43D58D3F-366A-4E1C-9A00-E6222B919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Rectangle 28">
              <a:extLst>
                <a:ext uri="{FF2B5EF4-FFF2-40B4-BE49-F238E27FC236}">
                  <a16:creationId xmlns:a16="http://schemas.microsoft.com/office/drawing/2014/main" id="{9031781F-8C59-475B-935B-FDAF7266E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2" name="Text Box 31">
            <a:extLst>
              <a:ext uri="{FF2B5EF4-FFF2-40B4-BE49-F238E27FC236}">
                <a16:creationId xmlns:a16="http://schemas.microsoft.com/office/drawing/2014/main" id="{56C1097D-73F6-418F-94B5-8973C86A0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398" y="1164995"/>
            <a:ext cx="7434851" cy="5699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496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b="1" dirty="0">
                <a:solidFill>
                  <a:prstClr val="black"/>
                </a:solidFill>
              </a:rPr>
              <a:t>Kommunale Wärmeplanung der Stadt Lahr</a:t>
            </a:r>
          </a:p>
          <a:p>
            <a:pPr marL="288000" lvl="1" indent="-285750" defTabSz="612000">
              <a:spcBef>
                <a:spcPts val="500"/>
              </a:spcBef>
              <a:buFont typeface="Wingdings" panose="05000000000000000000" pitchFamily="2" charset="2"/>
              <a:buChar char="ü"/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Grundlage für eine Verknüpfung der </a:t>
            </a:r>
            <a:r>
              <a:rPr lang="de-DE" altLang="de-DE" sz="1600" b="1" dirty="0">
                <a:solidFill>
                  <a:srgbClr val="4472C4"/>
                </a:solidFill>
                <a:sym typeface="Wingdings" panose="05000000000000000000" pitchFamily="2" charset="2"/>
              </a:rPr>
              <a:t>energetischen Gebäudesanierung</a:t>
            </a:r>
            <a:br>
              <a:rPr lang="de-DE" altLang="de-DE" sz="1600" b="1" dirty="0">
                <a:solidFill>
                  <a:srgbClr val="4472C4"/>
                </a:solidFill>
                <a:sym typeface="Wingdings" panose="05000000000000000000" pitchFamily="2" charset="2"/>
              </a:rPr>
            </a:b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mit einer </a:t>
            </a:r>
            <a:r>
              <a:rPr lang="de-DE" altLang="de-DE" sz="1600" b="1" dirty="0">
                <a:solidFill>
                  <a:srgbClr val="4472C4"/>
                </a:solidFill>
                <a:sym typeface="Wingdings" panose="05000000000000000000" pitchFamily="2" charset="2"/>
              </a:rPr>
              <a:t>klimafreundlichen Wärmeversorgung</a:t>
            </a:r>
            <a:br>
              <a:rPr lang="de-DE" altLang="de-DE" sz="1600" b="1" dirty="0">
                <a:solidFill>
                  <a:srgbClr val="4472C4"/>
                </a:solidFill>
                <a:sym typeface="Wingdings" panose="05000000000000000000" pitchFamily="2" charset="2"/>
              </a:rPr>
            </a:b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mit dem </a:t>
            </a:r>
            <a:r>
              <a:rPr lang="de-DE" altLang="de-DE" sz="1600" b="1" dirty="0">
                <a:solidFill>
                  <a:srgbClr val="4472C4"/>
                </a:solidFill>
                <a:sym typeface="Wingdings" panose="05000000000000000000" pitchFamily="2" charset="2"/>
              </a:rPr>
              <a:t>Ziel eines klimaneutralen Gebäudebestandes bis zum Jahr 2040</a:t>
            </a:r>
          </a:p>
          <a:p>
            <a:pPr marL="288000" lvl="1" indent="-285750" defTabSz="612000">
              <a:spcBef>
                <a:spcPts val="500"/>
              </a:spcBef>
              <a:buFont typeface="Wingdings" panose="05000000000000000000" pitchFamily="2" charset="2"/>
              <a:buChar char="ü"/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Umsetzung der Anforderungen des § 27 KlimaG BW mit Finanzmitteln und nach dem Leitfaden des Landes Baden-Württemberg</a:t>
            </a:r>
          </a:p>
          <a:p>
            <a:pPr marL="288000" lvl="1" indent="-285750" defTabSz="612000">
              <a:spcBef>
                <a:spcPts val="500"/>
              </a:spcBef>
              <a:buFont typeface="Wingdings" panose="05000000000000000000" pitchFamily="2" charset="2"/>
              <a:buChar char="ü"/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für das gesamte Gebiet der jeweiligen Gemeinde räumlich aufgelöst (Karten)</a:t>
            </a:r>
          </a:p>
          <a:p>
            <a:pPr marL="288000" lvl="1" indent="-285750" defTabSz="612000">
              <a:spcBef>
                <a:spcPts val="500"/>
              </a:spcBef>
              <a:buFont typeface="Wingdings" panose="05000000000000000000" pitchFamily="2" charset="2"/>
              <a:buChar char="ü"/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unter Beteiligung der Öffentlichkeit und wichtiger Akteure</a:t>
            </a:r>
          </a:p>
          <a:p>
            <a:pPr marL="288000" lvl="1" indent="-285750" defTabSz="612000">
              <a:spcBef>
                <a:spcPts val="500"/>
              </a:spcBef>
              <a:buFont typeface="Wingdings" panose="05000000000000000000" pitchFamily="2" charset="2"/>
              <a:buChar char="ü"/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wichtiges strategisches Planungsinstrument zur Erreichung der Energie und Klima-Leitziele der Stadt Lahr</a:t>
            </a:r>
          </a:p>
          <a:p>
            <a:pPr marL="288000" lvl="1" indent="-285750" defTabSz="612000">
              <a:spcBef>
                <a:spcPts val="500"/>
              </a:spcBef>
              <a:buFont typeface="Wingdings" panose="05000000000000000000" pitchFamily="2" charset="2"/>
              <a:buChar char="ü"/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strategische Fachplanung der Stadt Lahr,</a:t>
            </a:r>
            <a:b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</a:b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die durch weitere Planungen räumlich und zeitlich konkretisiert werden muss und dann umgesetzt werden soll</a:t>
            </a:r>
          </a:p>
          <a:p>
            <a:pPr marL="288000" lvl="1" indent="-285750" defTabSz="612000">
              <a:spcBef>
                <a:spcPts val="500"/>
              </a:spcBef>
              <a:buFont typeface="Wingdings" panose="05000000000000000000" pitchFamily="2" charset="2"/>
              <a:buChar char="ü"/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für die Bauleitplanung sind die Ergebnisse und Inhalte abwägungsrelevant</a:t>
            </a:r>
          </a:p>
          <a:p>
            <a:pPr marL="288000" lvl="1" indent="-285750" defTabSz="612000">
              <a:spcBef>
                <a:spcPts val="500"/>
              </a:spcBef>
              <a:buFont typeface="Wingdings" panose="05000000000000000000" pitchFamily="2" charset="2"/>
              <a:buChar char="ü"/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Orientierung und Planungsgrundlage für Energieversorger und Netzbetriebe</a:t>
            </a:r>
          </a:p>
          <a:p>
            <a:pPr marL="288000" lvl="1" indent="-285750" defTabSz="612000">
              <a:spcBef>
                <a:spcPts val="500"/>
              </a:spcBef>
              <a:buFont typeface="Wingdings" panose="05000000000000000000" pitchFamily="2" charset="2"/>
              <a:buChar char="ü"/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Orientierung für </a:t>
            </a:r>
            <a:r>
              <a:rPr lang="de-DE" altLang="de-DE" sz="1600" dirty="0" err="1">
                <a:solidFill>
                  <a:srgbClr val="4472C4"/>
                </a:solidFill>
                <a:sym typeface="Wingdings" panose="05000000000000000000" pitchFamily="2" charset="2"/>
              </a:rPr>
              <a:t>Bürger:innen</a:t>
            </a: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, </a:t>
            </a:r>
            <a:r>
              <a:rPr lang="de-DE" altLang="de-DE" sz="1600" dirty="0" err="1">
                <a:solidFill>
                  <a:srgbClr val="4472C4"/>
                </a:solidFill>
                <a:sym typeface="Wingdings" panose="05000000000000000000" pitchFamily="2" charset="2"/>
              </a:rPr>
              <a:t>Eigentümer.innen</a:t>
            </a: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, Gewerbe und Industrie</a:t>
            </a:r>
            <a:b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</a:b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(keine unmittelbaren Konsequenzen, keine Rechte und Pflichten)</a:t>
            </a:r>
            <a:endParaRPr lang="de-DE" altLang="de-DE" sz="1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288000" lvl="1" indent="-285750" defTabSz="612000">
              <a:spcBef>
                <a:spcPts val="500"/>
              </a:spcBef>
              <a:buFont typeface="Wingdings" panose="05000000000000000000" pitchFamily="2" charset="2"/>
              <a:buChar char="ü"/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</a:rPr>
              <a:t>Bestandsschutz und Anerkennung nach dem Wärmeplanungsgesetzes des Bundes</a:t>
            </a:r>
            <a:endParaRPr lang="de-DE" altLang="de-DE" sz="1600" dirty="0">
              <a:solidFill>
                <a:srgbClr val="4472C4"/>
              </a:solidFill>
              <a:sym typeface="Wingdings" panose="05000000000000000000" pitchFamily="2" charset="2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6327F25-D882-46D4-A61A-0034BD9D4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9600" y="1170000"/>
            <a:ext cx="3565065" cy="206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29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>
            <a:extLst>
              <a:ext uri="{FF2B5EF4-FFF2-40B4-BE49-F238E27FC236}">
                <a16:creationId xmlns:a16="http://schemas.microsoft.com/office/drawing/2014/main" id="{2840C195-B648-41CE-B9EC-9EC872242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-6350"/>
            <a:ext cx="11399837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3" name="Rectangle 5">
            <a:extLst>
              <a:ext uri="{FF2B5EF4-FFF2-40B4-BE49-F238E27FC236}">
                <a16:creationId xmlns:a16="http://schemas.microsoft.com/office/drawing/2014/main" id="{F26F6262-3971-4726-B2CD-24C036B9AD9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033712" y="3033712"/>
            <a:ext cx="6859588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id="{CEA70AB1-E9A9-442C-8906-B9508AF89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92163" cy="792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5" name="Text Box 7">
            <a:extLst>
              <a:ext uri="{FF2B5EF4-FFF2-40B4-BE49-F238E27FC236}">
                <a16:creationId xmlns:a16="http://schemas.microsoft.com/office/drawing/2014/main" id="{875FCD82-EE88-4CA2-8173-817F985578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193006" y="2872581"/>
            <a:ext cx="31686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Stadt </a:t>
            </a:r>
            <a:r>
              <a:rPr kumimoji="0" lang="de-DE" altLang="de-DE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Lahr</a:t>
            </a:r>
          </a:p>
        </p:txBody>
      </p:sp>
      <p:sp>
        <p:nvSpPr>
          <p:cNvPr id="10246" name="Text Box 8">
            <a:extLst>
              <a:ext uri="{FF2B5EF4-FFF2-40B4-BE49-F238E27FC236}">
                <a16:creationId xmlns:a16="http://schemas.microsoft.com/office/drawing/2014/main" id="{4E8229C3-C7C5-462F-AD0A-EE1DBF241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688" y="219075"/>
            <a:ext cx="1100931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Kommunale Wärmeplanung – Strategie und </a:t>
            </a:r>
            <a:r>
              <a:rPr lang="de-DE" altLang="de-DE" sz="2600" dirty="0">
                <a:solidFill>
                  <a:prstClr val="white"/>
                </a:solidFill>
                <a:latin typeface="Arial Black" panose="020B0A04020102020204" pitchFamily="34" charset="0"/>
              </a:rPr>
              <a:t>Maßnahmen</a:t>
            </a:r>
            <a:endParaRPr kumimoji="0" lang="de-DE" altLang="de-DE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44" name="Group 11">
            <a:extLst>
              <a:ext uri="{FF2B5EF4-FFF2-40B4-BE49-F238E27FC236}">
                <a16:creationId xmlns:a16="http://schemas.microsoft.com/office/drawing/2014/main" id="{0DC149C8-CA33-460C-AAB6-85F8795D4A7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523" y="1164995"/>
            <a:ext cx="512762" cy="509587"/>
            <a:chOff x="151" y="936"/>
            <a:chExt cx="165" cy="164"/>
          </a:xfrm>
        </p:grpSpPr>
        <p:sp>
          <p:nvSpPr>
            <p:cNvPr id="45" name="AutoShape 12">
              <a:extLst>
                <a:ext uri="{FF2B5EF4-FFF2-40B4-BE49-F238E27FC236}">
                  <a16:creationId xmlns:a16="http://schemas.microsoft.com/office/drawing/2014/main" id="{FA6C50E5-3001-466B-9A2A-F58023931F0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1" y="936"/>
              <a:ext cx="16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13">
              <a:extLst>
                <a:ext uri="{FF2B5EF4-FFF2-40B4-BE49-F238E27FC236}">
                  <a16:creationId xmlns:a16="http://schemas.microsoft.com/office/drawing/2014/main" id="{C1D6950A-AD33-4D5D-894E-6D32FBD80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Rectangle 14">
              <a:extLst>
                <a:ext uri="{FF2B5EF4-FFF2-40B4-BE49-F238E27FC236}">
                  <a16:creationId xmlns:a16="http://schemas.microsoft.com/office/drawing/2014/main" id="{8559DF91-5D21-435F-AE77-9E4A96638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Rectangle 15">
              <a:extLst>
                <a:ext uri="{FF2B5EF4-FFF2-40B4-BE49-F238E27FC236}">
                  <a16:creationId xmlns:a16="http://schemas.microsoft.com/office/drawing/2014/main" id="{A11D3D06-BDED-450C-9D92-6FA0C0C5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Rectangle 16">
              <a:extLst>
                <a:ext uri="{FF2B5EF4-FFF2-40B4-BE49-F238E27FC236}">
                  <a16:creationId xmlns:a16="http://schemas.microsoft.com/office/drawing/2014/main" id="{5981054D-BD05-4FA4-9FDE-276C6ECA8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Rectangle 17">
              <a:extLst>
                <a:ext uri="{FF2B5EF4-FFF2-40B4-BE49-F238E27FC236}">
                  <a16:creationId xmlns:a16="http://schemas.microsoft.com/office/drawing/2014/main" id="{2F6BD487-7739-434B-86EC-FF6BCC92C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3E01F426-74C5-4FCD-A982-64F48A448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Rectangle 19">
              <a:extLst>
                <a:ext uri="{FF2B5EF4-FFF2-40B4-BE49-F238E27FC236}">
                  <a16:creationId xmlns:a16="http://schemas.microsoft.com/office/drawing/2014/main" id="{DFB0C1FC-E9C0-43CA-9CA1-490B1E517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Rectangle 20">
              <a:extLst>
                <a:ext uri="{FF2B5EF4-FFF2-40B4-BE49-F238E27FC236}">
                  <a16:creationId xmlns:a16="http://schemas.microsoft.com/office/drawing/2014/main" id="{3BAEDAC1-F7A6-432E-980C-E5124B5F3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Rectangle 21">
              <a:extLst>
                <a:ext uri="{FF2B5EF4-FFF2-40B4-BE49-F238E27FC236}">
                  <a16:creationId xmlns:a16="http://schemas.microsoft.com/office/drawing/2014/main" id="{4CDD8F2F-26FE-4A60-81B7-EE3AAE71E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Rectangle 22">
              <a:extLst>
                <a:ext uri="{FF2B5EF4-FFF2-40B4-BE49-F238E27FC236}">
                  <a16:creationId xmlns:a16="http://schemas.microsoft.com/office/drawing/2014/main" id="{13DFEA10-6273-457F-AD30-76079EF7F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168705BA-123A-4A52-A194-CDE878F26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Rectangle 24">
              <a:extLst>
                <a:ext uri="{FF2B5EF4-FFF2-40B4-BE49-F238E27FC236}">
                  <a16:creationId xmlns:a16="http://schemas.microsoft.com/office/drawing/2014/main" id="{085460BB-1865-4B42-93CE-967E22B11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Rectangle 25">
              <a:extLst>
                <a:ext uri="{FF2B5EF4-FFF2-40B4-BE49-F238E27FC236}">
                  <a16:creationId xmlns:a16="http://schemas.microsoft.com/office/drawing/2014/main" id="{04F3C97E-5686-4BCE-AF7C-04C1C7FDC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9C19EA01-5D1C-40CD-9AE5-4D5E49B01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43D58D3F-366A-4E1C-9A00-E6222B919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Rectangle 28">
              <a:extLst>
                <a:ext uri="{FF2B5EF4-FFF2-40B4-BE49-F238E27FC236}">
                  <a16:creationId xmlns:a16="http://schemas.microsoft.com/office/drawing/2014/main" id="{9031781F-8C59-475B-935B-FDAF7266E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2" name="Text Box 31">
            <a:extLst>
              <a:ext uri="{FF2B5EF4-FFF2-40B4-BE49-F238E27FC236}">
                <a16:creationId xmlns:a16="http://schemas.microsoft.com/office/drawing/2014/main" id="{56C1097D-73F6-418F-94B5-8973C86A0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398" y="1164995"/>
            <a:ext cx="7434851" cy="5699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496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ts val="2300"/>
              </a:lnSpc>
            </a:pPr>
            <a:r>
              <a:rPr lang="de-DE" b="1" dirty="0">
                <a:solidFill>
                  <a:schemeClr val="tx1"/>
                </a:solidFill>
              </a:rPr>
              <a:t>wichtigste Ziele der Wärmewendestrategie:</a:t>
            </a:r>
            <a:endParaRPr lang="de-DE" b="1" i="1" dirty="0">
              <a:solidFill>
                <a:schemeClr val="tx1"/>
              </a:solidFill>
            </a:endParaRPr>
          </a:p>
          <a:p>
            <a:pPr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Senkung des Energieverbrauchs</a:t>
            </a:r>
          </a:p>
          <a:p>
            <a:pPr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Dekarbonisierung der Wärmeversorgung</a:t>
            </a:r>
          </a:p>
          <a:p>
            <a:pPr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1"/>
                </a:solidFill>
              </a:rPr>
              <a:t>Dekarbonisierung des Stromversorgung</a:t>
            </a:r>
          </a:p>
          <a:p>
            <a:pPr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/>
              </a:solidFill>
            </a:endParaRPr>
          </a:p>
          <a:p>
            <a:pPr marL="1587" indent="0">
              <a:lnSpc>
                <a:spcPts val="2300"/>
              </a:lnSpc>
            </a:pPr>
            <a:r>
              <a:rPr lang="de-DE" b="1" dirty="0">
                <a:solidFill>
                  <a:schemeClr val="tx1"/>
                </a:solidFill>
              </a:rPr>
              <a:t>priorisierte Maßnahmen-Empfehlungen:</a:t>
            </a:r>
          </a:p>
          <a:p>
            <a:pPr marL="344487" indent="-342900">
              <a:lnSpc>
                <a:spcPts val="2300"/>
              </a:lnSpc>
              <a:buFont typeface="+mj-lt"/>
              <a:buAutoNum type="arabicPeriod"/>
            </a:pPr>
            <a:r>
              <a:rPr lang="de-DE" sz="1600" dirty="0">
                <a:solidFill>
                  <a:schemeClr val="tx1"/>
                </a:solidFill>
              </a:rPr>
              <a:t>Erstellung einer Ausbaustrategie für erneuerbare Energien</a:t>
            </a:r>
          </a:p>
          <a:p>
            <a:pPr marL="344487" indent="-342900">
              <a:lnSpc>
                <a:spcPts val="2300"/>
              </a:lnSpc>
              <a:buFont typeface="+mj-lt"/>
              <a:buAutoNum type="arabicPeriod"/>
            </a:pPr>
            <a:r>
              <a:rPr lang="de-DE" sz="1600" dirty="0">
                <a:solidFill>
                  <a:schemeClr val="tx1"/>
                </a:solidFill>
              </a:rPr>
              <a:t>Klimaneutrale Wärmeversorgung für Neubaugebiete</a:t>
            </a:r>
          </a:p>
          <a:p>
            <a:pPr marL="344487" indent="-342900">
              <a:lnSpc>
                <a:spcPts val="2300"/>
              </a:lnSpc>
              <a:buFont typeface="+mj-lt"/>
              <a:buAutoNum type="arabicPeriod"/>
            </a:pPr>
            <a:r>
              <a:rPr lang="de-DE" sz="1600" dirty="0">
                <a:solidFill>
                  <a:schemeClr val="tx1"/>
                </a:solidFill>
              </a:rPr>
              <a:t>Erhöhung der Sanierungsrate der städtischen Liegenschaften</a:t>
            </a:r>
          </a:p>
          <a:p>
            <a:pPr marL="344487" indent="-342900">
              <a:lnSpc>
                <a:spcPts val="2300"/>
              </a:lnSpc>
              <a:buFont typeface="+mj-lt"/>
              <a:buAutoNum type="arabicPeriod"/>
            </a:pPr>
            <a:r>
              <a:rPr lang="de-DE" sz="1600" dirty="0">
                <a:solidFill>
                  <a:schemeClr val="tx1"/>
                </a:solidFill>
              </a:rPr>
              <a:t>Anschluss der städtischen Liegenschaften an Wärmenetze</a:t>
            </a:r>
          </a:p>
          <a:p>
            <a:pPr marL="344487" indent="-342900">
              <a:lnSpc>
                <a:spcPts val="2300"/>
              </a:lnSpc>
              <a:buFont typeface="+mj-lt"/>
              <a:buAutoNum type="arabicPeriod"/>
            </a:pPr>
            <a:r>
              <a:rPr lang="de-DE" sz="1600" dirty="0">
                <a:solidFill>
                  <a:schemeClr val="tx1"/>
                </a:solidFill>
              </a:rPr>
              <a:t>Unterstützung zum Auf- und Ausbau von Wärmenetzen in der Kernstadt</a:t>
            </a:r>
            <a:br>
              <a:rPr lang="de-DE" sz="1600" dirty="0">
                <a:solidFill>
                  <a:schemeClr val="tx1"/>
                </a:solidFill>
              </a:rPr>
            </a:br>
            <a:r>
              <a:rPr lang="de-DE" sz="1600" dirty="0">
                <a:solidFill>
                  <a:schemeClr val="tx1"/>
                </a:solidFill>
              </a:rPr>
              <a:t>und im Industriegebiet</a:t>
            </a:r>
          </a:p>
          <a:p>
            <a:pPr marL="344487" indent="-342900">
              <a:lnSpc>
                <a:spcPts val="2300"/>
              </a:lnSpc>
              <a:buFont typeface="+mj-lt"/>
              <a:buAutoNum type="arabicPeriod"/>
            </a:pPr>
            <a:r>
              <a:rPr lang="de-DE" sz="1600" dirty="0">
                <a:solidFill>
                  <a:schemeClr val="tx1"/>
                </a:solidFill>
              </a:rPr>
              <a:t>Machbarkeitsuntersuchungen zum Wärmenetzaufbau in den Ortsteilen</a:t>
            </a:r>
          </a:p>
          <a:p>
            <a:pPr marL="344487" indent="-342900">
              <a:lnSpc>
                <a:spcPts val="2300"/>
              </a:lnSpc>
              <a:buFont typeface="+mj-lt"/>
              <a:buAutoNum type="arabicPeriod"/>
            </a:pPr>
            <a:r>
              <a:rPr lang="de-DE" sz="1600" dirty="0">
                <a:solidFill>
                  <a:schemeClr val="tx1"/>
                </a:solidFill>
              </a:rPr>
              <a:t>Beratungs- und Informationskampagnen für eine klimaneutrale Wärmeversorgung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5A6DF7B-B1BF-4ABE-BE76-94B6A70E8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9600" y="1170000"/>
            <a:ext cx="3177957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21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>
            <a:extLst>
              <a:ext uri="{FF2B5EF4-FFF2-40B4-BE49-F238E27FC236}">
                <a16:creationId xmlns:a16="http://schemas.microsoft.com/office/drawing/2014/main" id="{2840C195-B648-41CE-B9EC-9EC872242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-6350"/>
            <a:ext cx="11399837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3" name="Rectangle 5">
            <a:extLst>
              <a:ext uri="{FF2B5EF4-FFF2-40B4-BE49-F238E27FC236}">
                <a16:creationId xmlns:a16="http://schemas.microsoft.com/office/drawing/2014/main" id="{F26F6262-3971-4726-B2CD-24C036B9AD9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033712" y="3033712"/>
            <a:ext cx="6859588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id="{CEA70AB1-E9A9-442C-8906-B9508AF89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92163" cy="792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5" name="Text Box 7">
            <a:extLst>
              <a:ext uri="{FF2B5EF4-FFF2-40B4-BE49-F238E27FC236}">
                <a16:creationId xmlns:a16="http://schemas.microsoft.com/office/drawing/2014/main" id="{875FCD82-EE88-4CA2-8173-817F985578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193006" y="2872581"/>
            <a:ext cx="31686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Stadt </a:t>
            </a:r>
            <a:r>
              <a:rPr kumimoji="0" lang="de-DE" altLang="de-DE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Lahr</a:t>
            </a:r>
          </a:p>
        </p:txBody>
      </p:sp>
      <p:sp>
        <p:nvSpPr>
          <p:cNvPr id="10246" name="Text Box 8">
            <a:extLst>
              <a:ext uri="{FF2B5EF4-FFF2-40B4-BE49-F238E27FC236}">
                <a16:creationId xmlns:a16="http://schemas.microsoft.com/office/drawing/2014/main" id="{4E8229C3-C7C5-462F-AD0A-EE1DBF241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688" y="219075"/>
            <a:ext cx="1100931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Kommunale Wärmeplanung – </a:t>
            </a:r>
            <a:r>
              <a:rPr lang="de-DE" altLang="de-DE" sz="2600" dirty="0" err="1">
                <a:solidFill>
                  <a:prstClr val="white"/>
                </a:solidFill>
                <a:latin typeface="Arial Black" panose="020B0A04020102020204" pitchFamily="34" charset="0"/>
              </a:rPr>
              <a:t>Zielpfad</a:t>
            </a:r>
            <a:r>
              <a:rPr lang="de-DE" altLang="de-DE" sz="2600" dirty="0">
                <a:solidFill>
                  <a:prstClr val="white"/>
                </a:solidFill>
                <a:latin typeface="Arial Black" panose="020B0A04020102020204" pitchFamily="34" charset="0"/>
              </a:rPr>
              <a:t> I</a:t>
            </a:r>
            <a:endParaRPr kumimoji="0" lang="de-DE" altLang="de-DE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44" name="Group 11">
            <a:extLst>
              <a:ext uri="{FF2B5EF4-FFF2-40B4-BE49-F238E27FC236}">
                <a16:creationId xmlns:a16="http://schemas.microsoft.com/office/drawing/2014/main" id="{0DC149C8-CA33-460C-AAB6-85F8795D4A7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523" y="1164995"/>
            <a:ext cx="512762" cy="509587"/>
            <a:chOff x="151" y="936"/>
            <a:chExt cx="165" cy="164"/>
          </a:xfrm>
        </p:grpSpPr>
        <p:sp>
          <p:nvSpPr>
            <p:cNvPr id="45" name="AutoShape 12">
              <a:extLst>
                <a:ext uri="{FF2B5EF4-FFF2-40B4-BE49-F238E27FC236}">
                  <a16:creationId xmlns:a16="http://schemas.microsoft.com/office/drawing/2014/main" id="{FA6C50E5-3001-466B-9A2A-F58023931F0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1" y="936"/>
              <a:ext cx="16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13">
              <a:extLst>
                <a:ext uri="{FF2B5EF4-FFF2-40B4-BE49-F238E27FC236}">
                  <a16:creationId xmlns:a16="http://schemas.microsoft.com/office/drawing/2014/main" id="{C1D6950A-AD33-4D5D-894E-6D32FBD80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Rectangle 14">
              <a:extLst>
                <a:ext uri="{FF2B5EF4-FFF2-40B4-BE49-F238E27FC236}">
                  <a16:creationId xmlns:a16="http://schemas.microsoft.com/office/drawing/2014/main" id="{8559DF91-5D21-435F-AE77-9E4A96638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Rectangle 15">
              <a:extLst>
                <a:ext uri="{FF2B5EF4-FFF2-40B4-BE49-F238E27FC236}">
                  <a16:creationId xmlns:a16="http://schemas.microsoft.com/office/drawing/2014/main" id="{A11D3D06-BDED-450C-9D92-6FA0C0C5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Rectangle 16">
              <a:extLst>
                <a:ext uri="{FF2B5EF4-FFF2-40B4-BE49-F238E27FC236}">
                  <a16:creationId xmlns:a16="http://schemas.microsoft.com/office/drawing/2014/main" id="{5981054D-BD05-4FA4-9FDE-276C6ECA8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Rectangle 17">
              <a:extLst>
                <a:ext uri="{FF2B5EF4-FFF2-40B4-BE49-F238E27FC236}">
                  <a16:creationId xmlns:a16="http://schemas.microsoft.com/office/drawing/2014/main" id="{2F6BD487-7739-434B-86EC-FF6BCC92C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3E01F426-74C5-4FCD-A982-64F48A448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Rectangle 19">
              <a:extLst>
                <a:ext uri="{FF2B5EF4-FFF2-40B4-BE49-F238E27FC236}">
                  <a16:creationId xmlns:a16="http://schemas.microsoft.com/office/drawing/2014/main" id="{DFB0C1FC-E9C0-43CA-9CA1-490B1E517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Rectangle 20">
              <a:extLst>
                <a:ext uri="{FF2B5EF4-FFF2-40B4-BE49-F238E27FC236}">
                  <a16:creationId xmlns:a16="http://schemas.microsoft.com/office/drawing/2014/main" id="{3BAEDAC1-F7A6-432E-980C-E5124B5F3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Rectangle 21">
              <a:extLst>
                <a:ext uri="{FF2B5EF4-FFF2-40B4-BE49-F238E27FC236}">
                  <a16:creationId xmlns:a16="http://schemas.microsoft.com/office/drawing/2014/main" id="{4CDD8F2F-26FE-4A60-81B7-EE3AAE71E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Rectangle 22">
              <a:extLst>
                <a:ext uri="{FF2B5EF4-FFF2-40B4-BE49-F238E27FC236}">
                  <a16:creationId xmlns:a16="http://schemas.microsoft.com/office/drawing/2014/main" id="{13DFEA10-6273-457F-AD30-76079EF7F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168705BA-123A-4A52-A194-CDE878F26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Rectangle 24">
              <a:extLst>
                <a:ext uri="{FF2B5EF4-FFF2-40B4-BE49-F238E27FC236}">
                  <a16:creationId xmlns:a16="http://schemas.microsoft.com/office/drawing/2014/main" id="{085460BB-1865-4B42-93CE-967E22B11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Rectangle 25">
              <a:extLst>
                <a:ext uri="{FF2B5EF4-FFF2-40B4-BE49-F238E27FC236}">
                  <a16:creationId xmlns:a16="http://schemas.microsoft.com/office/drawing/2014/main" id="{04F3C97E-5686-4BCE-AF7C-04C1C7FDC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9C19EA01-5D1C-40CD-9AE5-4D5E49B01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43D58D3F-366A-4E1C-9A00-E6222B919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Rectangle 28">
              <a:extLst>
                <a:ext uri="{FF2B5EF4-FFF2-40B4-BE49-F238E27FC236}">
                  <a16:creationId xmlns:a16="http://schemas.microsoft.com/office/drawing/2014/main" id="{9031781F-8C59-475B-935B-FDAF7266E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2" name="Text Box 31">
            <a:extLst>
              <a:ext uri="{FF2B5EF4-FFF2-40B4-BE49-F238E27FC236}">
                <a16:creationId xmlns:a16="http://schemas.microsoft.com/office/drawing/2014/main" id="{56C1097D-73F6-418F-94B5-8973C86A0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050" y="1178946"/>
            <a:ext cx="3034665" cy="390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496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marL="0" indent="0">
              <a:lnSpc>
                <a:spcPts val="2300"/>
              </a:lnSpc>
            </a:pPr>
            <a:r>
              <a:rPr lang="de-DE" b="1" dirty="0">
                <a:solidFill>
                  <a:schemeClr val="tx1"/>
                </a:solidFill>
              </a:rPr>
              <a:t>Entwicklung des Energieverbrauchs für Wärme nach Sektoren</a:t>
            </a:r>
          </a:p>
          <a:p>
            <a:pPr marL="0" indent="0">
              <a:lnSpc>
                <a:spcPts val="2300"/>
              </a:lnSpc>
            </a:pPr>
            <a:endParaRPr lang="de-DE" sz="1600" dirty="0">
              <a:solidFill>
                <a:schemeClr val="tx1"/>
              </a:solidFill>
            </a:endParaRPr>
          </a:p>
          <a:p>
            <a:pPr marL="0" indent="0">
              <a:lnSpc>
                <a:spcPts val="2300"/>
              </a:lnSpc>
            </a:pPr>
            <a:r>
              <a:rPr lang="de-DE" sz="1600" dirty="0">
                <a:solidFill>
                  <a:srgbClr val="4472C4"/>
                </a:solidFill>
              </a:rPr>
              <a:t>Der Wärmbedarf für das gesamte Gebiet der Stadt Lahr soll durch Sanierung der Gebäude, klimaneutrale Neubauten und weitere umfangreiche Effizienz- und Einsparmaßnahmen bis 2040 um 23 Prozent gesenkt werden.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F10FEA9-328A-496E-A7F4-E443F8038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00" y="1001815"/>
            <a:ext cx="8280000" cy="197979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7BDA309-D299-4F94-9E82-860482EF7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000" y="2938008"/>
            <a:ext cx="8280000" cy="197979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BB6C094-EFA0-47E3-A885-421D72960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000" y="4881250"/>
            <a:ext cx="8280000" cy="197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1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>
            <a:extLst>
              <a:ext uri="{FF2B5EF4-FFF2-40B4-BE49-F238E27FC236}">
                <a16:creationId xmlns:a16="http://schemas.microsoft.com/office/drawing/2014/main" id="{2840C195-B648-41CE-B9EC-9EC872242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-6350"/>
            <a:ext cx="11399837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3" name="Rectangle 5">
            <a:extLst>
              <a:ext uri="{FF2B5EF4-FFF2-40B4-BE49-F238E27FC236}">
                <a16:creationId xmlns:a16="http://schemas.microsoft.com/office/drawing/2014/main" id="{F26F6262-3971-4726-B2CD-24C036B9AD9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033712" y="3033712"/>
            <a:ext cx="6859588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id="{CEA70AB1-E9A9-442C-8906-B9508AF89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92163" cy="792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5" name="Text Box 7">
            <a:extLst>
              <a:ext uri="{FF2B5EF4-FFF2-40B4-BE49-F238E27FC236}">
                <a16:creationId xmlns:a16="http://schemas.microsoft.com/office/drawing/2014/main" id="{875FCD82-EE88-4CA2-8173-817F985578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193006" y="2872581"/>
            <a:ext cx="31686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Stadt </a:t>
            </a:r>
            <a:r>
              <a:rPr kumimoji="0" lang="de-DE" altLang="de-DE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Lahr</a:t>
            </a:r>
          </a:p>
        </p:txBody>
      </p:sp>
      <p:sp>
        <p:nvSpPr>
          <p:cNvPr id="10246" name="Text Box 8">
            <a:extLst>
              <a:ext uri="{FF2B5EF4-FFF2-40B4-BE49-F238E27FC236}">
                <a16:creationId xmlns:a16="http://schemas.microsoft.com/office/drawing/2014/main" id="{4E8229C3-C7C5-462F-AD0A-EE1DBF241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688" y="219075"/>
            <a:ext cx="1100931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Kommunale Wärmeplanung – </a:t>
            </a:r>
            <a:r>
              <a:rPr lang="de-DE" altLang="de-DE" sz="2600" dirty="0" err="1">
                <a:solidFill>
                  <a:prstClr val="white"/>
                </a:solidFill>
                <a:latin typeface="Arial Black" panose="020B0A04020102020204" pitchFamily="34" charset="0"/>
              </a:rPr>
              <a:t>Zielpfad</a:t>
            </a:r>
            <a:r>
              <a:rPr lang="de-DE" altLang="de-DE" sz="2600" dirty="0">
                <a:solidFill>
                  <a:prstClr val="white"/>
                </a:solidFill>
                <a:latin typeface="Arial Black" panose="020B0A04020102020204" pitchFamily="34" charset="0"/>
              </a:rPr>
              <a:t> II</a:t>
            </a:r>
            <a:endParaRPr kumimoji="0" lang="de-DE" altLang="de-DE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44" name="Group 11">
            <a:extLst>
              <a:ext uri="{FF2B5EF4-FFF2-40B4-BE49-F238E27FC236}">
                <a16:creationId xmlns:a16="http://schemas.microsoft.com/office/drawing/2014/main" id="{0DC149C8-CA33-460C-AAB6-85F8795D4A7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523" y="1164995"/>
            <a:ext cx="512762" cy="509587"/>
            <a:chOff x="151" y="936"/>
            <a:chExt cx="165" cy="164"/>
          </a:xfrm>
        </p:grpSpPr>
        <p:sp>
          <p:nvSpPr>
            <p:cNvPr id="45" name="AutoShape 12">
              <a:extLst>
                <a:ext uri="{FF2B5EF4-FFF2-40B4-BE49-F238E27FC236}">
                  <a16:creationId xmlns:a16="http://schemas.microsoft.com/office/drawing/2014/main" id="{FA6C50E5-3001-466B-9A2A-F58023931F0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1" y="936"/>
              <a:ext cx="16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13">
              <a:extLst>
                <a:ext uri="{FF2B5EF4-FFF2-40B4-BE49-F238E27FC236}">
                  <a16:creationId xmlns:a16="http://schemas.microsoft.com/office/drawing/2014/main" id="{C1D6950A-AD33-4D5D-894E-6D32FBD80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Rectangle 14">
              <a:extLst>
                <a:ext uri="{FF2B5EF4-FFF2-40B4-BE49-F238E27FC236}">
                  <a16:creationId xmlns:a16="http://schemas.microsoft.com/office/drawing/2014/main" id="{8559DF91-5D21-435F-AE77-9E4A96638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Rectangle 15">
              <a:extLst>
                <a:ext uri="{FF2B5EF4-FFF2-40B4-BE49-F238E27FC236}">
                  <a16:creationId xmlns:a16="http://schemas.microsoft.com/office/drawing/2014/main" id="{A11D3D06-BDED-450C-9D92-6FA0C0C5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Rectangle 16">
              <a:extLst>
                <a:ext uri="{FF2B5EF4-FFF2-40B4-BE49-F238E27FC236}">
                  <a16:creationId xmlns:a16="http://schemas.microsoft.com/office/drawing/2014/main" id="{5981054D-BD05-4FA4-9FDE-276C6ECA8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Rectangle 17">
              <a:extLst>
                <a:ext uri="{FF2B5EF4-FFF2-40B4-BE49-F238E27FC236}">
                  <a16:creationId xmlns:a16="http://schemas.microsoft.com/office/drawing/2014/main" id="{2F6BD487-7739-434B-86EC-FF6BCC92C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3E01F426-74C5-4FCD-A982-64F48A448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Rectangle 19">
              <a:extLst>
                <a:ext uri="{FF2B5EF4-FFF2-40B4-BE49-F238E27FC236}">
                  <a16:creationId xmlns:a16="http://schemas.microsoft.com/office/drawing/2014/main" id="{DFB0C1FC-E9C0-43CA-9CA1-490B1E517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Rectangle 20">
              <a:extLst>
                <a:ext uri="{FF2B5EF4-FFF2-40B4-BE49-F238E27FC236}">
                  <a16:creationId xmlns:a16="http://schemas.microsoft.com/office/drawing/2014/main" id="{3BAEDAC1-F7A6-432E-980C-E5124B5F3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Rectangle 21">
              <a:extLst>
                <a:ext uri="{FF2B5EF4-FFF2-40B4-BE49-F238E27FC236}">
                  <a16:creationId xmlns:a16="http://schemas.microsoft.com/office/drawing/2014/main" id="{4CDD8F2F-26FE-4A60-81B7-EE3AAE71E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Rectangle 22">
              <a:extLst>
                <a:ext uri="{FF2B5EF4-FFF2-40B4-BE49-F238E27FC236}">
                  <a16:creationId xmlns:a16="http://schemas.microsoft.com/office/drawing/2014/main" id="{13DFEA10-6273-457F-AD30-76079EF7F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168705BA-123A-4A52-A194-CDE878F26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Rectangle 24">
              <a:extLst>
                <a:ext uri="{FF2B5EF4-FFF2-40B4-BE49-F238E27FC236}">
                  <a16:creationId xmlns:a16="http://schemas.microsoft.com/office/drawing/2014/main" id="{085460BB-1865-4B42-93CE-967E22B11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Rectangle 25">
              <a:extLst>
                <a:ext uri="{FF2B5EF4-FFF2-40B4-BE49-F238E27FC236}">
                  <a16:creationId xmlns:a16="http://schemas.microsoft.com/office/drawing/2014/main" id="{04F3C97E-5686-4BCE-AF7C-04C1C7FDC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9C19EA01-5D1C-40CD-9AE5-4D5E49B01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43D58D3F-366A-4E1C-9A00-E6222B919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Rectangle 28">
              <a:extLst>
                <a:ext uri="{FF2B5EF4-FFF2-40B4-BE49-F238E27FC236}">
                  <a16:creationId xmlns:a16="http://schemas.microsoft.com/office/drawing/2014/main" id="{9031781F-8C59-475B-935B-FDAF7266E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2" name="Text Box 31">
            <a:extLst>
              <a:ext uri="{FF2B5EF4-FFF2-40B4-BE49-F238E27FC236}">
                <a16:creationId xmlns:a16="http://schemas.microsoft.com/office/drawing/2014/main" id="{56C1097D-73F6-418F-94B5-8973C86A0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050" y="1178945"/>
            <a:ext cx="3034665" cy="5679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496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marL="0" indent="0">
              <a:lnSpc>
                <a:spcPts val="2300"/>
              </a:lnSpc>
            </a:pPr>
            <a:r>
              <a:rPr lang="de-DE" b="1" dirty="0">
                <a:solidFill>
                  <a:schemeClr val="tx1"/>
                </a:solidFill>
              </a:rPr>
              <a:t>Entwicklung des Energieverbrauchs für Wärme nach Erzeugungsart</a:t>
            </a:r>
          </a:p>
          <a:p>
            <a:pPr marL="0" indent="0">
              <a:lnSpc>
                <a:spcPts val="2300"/>
              </a:lnSpc>
            </a:pPr>
            <a:endParaRPr lang="de-DE" sz="1600" dirty="0">
              <a:solidFill>
                <a:schemeClr val="tx1"/>
              </a:solidFill>
            </a:endParaRPr>
          </a:p>
          <a:p>
            <a:pPr marL="0" indent="0">
              <a:lnSpc>
                <a:spcPts val="2300"/>
              </a:lnSpc>
            </a:pPr>
            <a:r>
              <a:rPr lang="de-DE" sz="1600" dirty="0">
                <a:solidFill>
                  <a:srgbClr val="4472C4"/>
                </a:solidFill>
              </a:rPr>
              <a:t>Fossile Energieträger werden im gesamten Gebiet der Stadt Lahr bis 2040 nicht mehr genutzt. Die Fernwärme wird erweitert und lokale erneuerbare Energiepotenziale werden ausgeschöpft. Wärmepumpen decken einen Großteil des Wärmebedarfs.</a:t>
            </a:r>
          </a:p>
          <a:p>
            <a:pPr marL="0" indent="0">
              <a:lnSpc>
                <a:spcPts val="2300"/>
              </a:lnSpc>
            </a:pPr>
            <a:endParaRPr lang="de-DE" sz="1600" dirty="0">
              <a:solidFill>
                <a:srgbClr val="4472C4"/>
              </a:solidFill>
            </a:endParaRPr>
          </a:p>
          <a:p>
            <a:pPr marL="0" indent="0">
              <a:lnSpc>
                <a:spcPts val="1600"/>
              </a:lnSpc>
            </a:pPr>
            <a:r>
              <a:rPr lang="de-DE" sz="1600" strike="sngStrike" dirty="0">
                <a:solidFill>
                  <a:srgbClr val="FF0000"/>
                </a:solidFill>
                <a:latin typeface="Arial Narrow" panose="020B0606020202030204" pitchFamily="34" charset="0"/>
              </a:rPr>
              <a:t>Kohle, Erdöl, Erdgas,</a:t>
            </a:r>
            <a:r>
              <a:rPr lang="de-DE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 Wasserkraft</a:t>
            </a:r>
          </a:p>
          <a:p>
            <a:pPr marL="0" indent="0">
              <a:lnSpc>
                <a:spcPts val="1600"/>
              </a:lnSpc>
            </a:pPr>
            <a:r>
              <a:rPr lang="de-DE" sz="1600" dirty="0">
                <a:solidFill>
                  <a:srgbClr val="FFC000"/>
                </a:solidFill>
                <a:latin typeface="Arial Narrow" panose="020B0606020202030204" pitchFamily="34" charset="0"/>
              </a:rPr>
              <a:t>Biomasse, Wasserstoff (Leitung, </a:t>
            </a:r>
            <a:r>
              <a:rPr lang="de-DE" sz="1600" dirty="0" err="1">
                <a:solidFill>
                  <a:srgbClr val="FFC000"/>
                </a:solidFill>
                <a:latin typeface="Arial Narrow" panose="020B0606020202030204" pitchFamily="34" charset="0"/>
              </a:rPr>
              <a:t>PtG</a:t>
            </a:r>
            <a:r>
              <a:rPr lang="de-DE" sz="1600" dirty="0">
                <a:solidFill>
                  <a:srgbClr val="FFC000"/>
                </a:solidFill>
                <a:latin typeface="Arial Narrow" panose="020B0606020202030204" pitchFamily="34" charset="0"/>
              </a:rPr>
              <a:t>)</a:t>
            </a:r>
            <a:br>
              <a:rPr lang="de-DE" sz="1600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de-DE" sz="1600" dirty="0">
                <a:solidFill>
                  <a:srgbClr val="00B050"/>
                </a:solidFill>
                <a:latin typeface="Arial Narrow" panose="020B0606020202030204" pitchFamily="34" charset="0"/>
              </a:rPr>
              <a:t>Photovoltaik, Solarthermie, Windenergie, Gewerbeabwärme, Abwasserabwärme, Hydrothermale Geothermie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AACE3F5-E9BA-4B65-9818-FED7F1314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00" y="1000800"/>
            <a:ext cx="8280000" cy="186907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FF793D0-FFB1-434C-A38A-7F48D52AC9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000" y="2844000"/>
            <a:ext cx="8280000" cy="186907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E413B96-8567-4341-BD13-8316F6258F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000" y="4698000"/>
            <a:ext cx="8280000" cy="186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58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>
            <a:extLst>
              <a:ext uri="{FF2B5EF4-FFF2-40B4-BE49-F238E27FC236}">
                <a16:creationId xmlns:a16="http://schemas.microsoft.com/office/drawing/2014/main" id="{2840C195-B648-41CE-B9EC-9EC872242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-6350"/>
            <a:ext cx="11399837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3" name="Rectangle 5">
            <a:extLst>
              <a:ext uri="{FF2B5EF4-FFF2-40B4-BE49-F238E27FC236}">
                <a16:creationId xmlns:a16="http://schemas.microsoft.com/office/drawing/2014/main" id="{F26F6262-3971-4726-B2CD-24C036B9AD9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033712" y="3033712"/>
            <a:ext cx="6859588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id="{CEA70AB1-E9A9-442C-8906-B9508AF89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92163" cy="792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5" name="Text Box 7">
            <a:extLst>
              <a:ext uri="{FF2B5EF4-FFF2-40B4-BE49-F238E27FC236}">
                <a16:creationId xmlns:a16="http://schemas.microsoft.com/office/drawing/2014/main" id="{875FCD82-EE88-4CA2-8173-817F985578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193006" y="2872581"/>
            <a:ext cx="31686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Stadt </a:t>
            </a:r>
            <a:r>
              <a:rPr kumimoji="0" lang="de-DE" altLang="de-DE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Lahr</a:t>
            </a:r>
          </a:p>
        </p:txBody>
      </p:sp>
      <p:sp>
        <p:nvSpPr>
          <p:cNvPr id="10246" name="Text Box 8">
            <a:extLst>
              <a:ext uri="{FF2B5EF4-FFF2-40B4-BE49-F238E27FC236}">
                <a16:creationId xmlns:a16="http://schemas.microsoft.com/office/drawing/2014/main" id="{4E8229C3-C7C5-462F-AD0A-EE1DBF241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688" y="219075"/>
            <a:ext cx="1100931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Kommunale Wärmeplanung – </a:t>
            </a:r>
            <a:r>
              <a:rPr lang="de-DE" altLang="de-DE" sz="2600" dirty="0" err="1">
                <a:solidFill>
                  <a:prstClr val="white"/>
                </a:solidFill>
                <a:latin typeface="Arial Black" panose="020B0A04020102020204" pitchFamily="34" charset="0"/>
              </a:rPr>
              <a:t>Zielpfad</a:t>
            </a:r>
            <a:r>
              <a:rPr lang="de-DE" altLang="de-DE" sz="2600" dirty="0">
                <a:solidFill>
                  <a:prstClr val="white"/>
                </a:solidFill>
                <a:latin typeface="Arial Black" panose="020B0A04020102020204" pitchFamily="34" charset="0"/>
              </a:rPr>
              <a:t> III</a:t>
            </a:r>
            <a:endParaRPr kumimoji="0" lang="de-DE" altLang="de-DE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44" name="Group 11">
            <a:extLst>
              <a:ext uri="{FF2B5EF4-FFF2-40B4-BE49-F238E27FC236}">
                <a16:creationId xmlns:a16="http://schemas.microsoft.com/office/drawing/2014/main" id="{0DC149C8-CA33-460C-AAB6-85F8795D4A7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523" y="1164995"/>
            <a:ext cx="512762" cy="509587"/>
            <a:chOff x="151" y="936"/>
            <a:chExt cx="165" cy="164"/>
          </a:xfrm>
        </p:grpSpPr>
        <p:sp>
          <p:nvSpPr>
            <p:cNvPr id="45" name="AutoShape 12">
              <a:extLst>
                <a:ext uri="{FF2B5EF4-FFF2-40B4-BE49-F238E27FC236}">
                  <a16:creationId xmlns:a16="http://schemas.microsoft.com/office/drawing/2014/main" id="{FA6C50E5-3001-466B-9A2A-F58023931F0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1" y="936"/>
              <a:ext cx="16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13">
              <a:extLst>
                <a:ext uri="{FF2B5EF4-FFF2-40B4-BE49-F238E27FC236}">
                  <a16:creationId xmlns:a16="http://schemas.microsoft.com/office/drawing/2014/main" id="{C1D6950A-AD33-4D5D-894E-6D32FBD80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Rectangle 14">
              <a:extLst>
                <a:ext uri="{FF2B5EF4-FFF2-40B4-BE49-F238E27FC236}">
                  <a16:creationId xmlns:a16="http://schemas.microsoft.com/office/drawing/2014/main" id="{8559DF91-5D21-435F-AE77-9E4A96638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Rectangle 15">
              <a:extLst>
                <a:ext uri="{FF2B5EF4-FFF2-40B4-BE49-F238E27FC236}">
                  <a16:creationId xmlns:a16="http://schemas.microsoft.com/office/drawing/2014/main" id="{A11D3D06-BDED-450C-9D92-6FA0C0C5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Rectangle 16">
              <a:extLst>
                <a:ext uri="{FF2B5EF4-FFF2-40B4-BE49-F238E27FC236}">
                  <a16:creationId xmlns:a16="http://schemas.microsoft.com/office/drawing/2014/main" id="{5981054D-BD05-4FA4-9FDE-276C6ECA8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Rectangle 17">
              <a:extLst>
                <a:ext uri="{FF2B5EF4-FFF2-40B4-BE49-F238E27FC236}">
                  <a16:creationId xmlns:a16="http://schemas.microsoft.com/office/drawing/2014/main" id="{2F6BD487-7739-434B-86EC-FF6BCC92C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3E01F426-74C5-4FCD-A982-64F48A448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Rectangle 19">
              <a:extLst>
                <a:ext uri="{FF2B5EF4-FFF2-40B4-BE49-F238E27FC236}">
                  <a16:creationId xmlns:a16="http://schemas.microsoft.com/office/drawing/2014/main" id="{DFB0C1FC-E9C0-43CA-9CA1-490B1E517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Rectangle 20">
              <a:extLst>
                <a:ext uri="{FF2B5EF4-FFF2-40B4-BE49-F238E27FC236}">
                  <a16:creationId xmlns:a16="http://schemas.microsoft.com/office/drawing/2014/main" id="{3BAEDAC1-F7A6-432E-980C-E5124B5F3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Rectangle 21">
              <a:extLst>
                <a:ext uri="{FF2B5EF4-FFF2-40B4-BE49-F238E27FC236}">
                  <a16:creationId xmlns:a16="http://schemas.microsoft.com/office/drawing/2014/main" id="{4CDD8F2F-26FE-4A60-81B7-EE3AAE71E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Rectangle 22">
              <a:extLst>
                <a:ext uri="{FF2B5EF4-FFF2-40B4-BE49-F238E27FC236}">
                  <a16:creationId xmlns:a16="http://schemas.microsoft.com/office/drawing/2014/main" id="{13DFEA10-6273-457F-AD30-76079EF7F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168705BA-123A-4A52-A194-CDE878F26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Rectangle 24">
              <a:extLst>
                <a:ext uri="{FF2B5EF4-FFF2-40B4-BE49-F238E27FC236}">
                  <a16:creationId xmlns:a16="http://schemas.microsoft.com/office/drawing/2014/main" id="{085460BB-1865-4B42-93CE-967E22B11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Rectangle 25">
              <a:extLst>
                <a:ext uri="{FF2B5EF4-FFF2-40B4-BE49-F238E27FC236}">
                  <a16:creationId xmlns:a16="http://schemas.microsoft.com/office/drawing/2014/main" id="{04F3C97E-5686-4BCE-AF7C-04C1C7FDC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9C19EA01-5D1C-40CD-9AE5-4D5E49B01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43D58D3F-366A-4E1C-9A00-E6222B919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Rectangle 28">
              <a:extLst>
                <a:ext uri="{FF2B5EF4-FFF2-40B4-BE49-F238E27FC236}">
                  <a16:creationId xmlns:a16="http://schemas.microsoft.com/office/drawing/2014/main" id="{9031781F-8C59-475B-935B-FDAF7266E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2" name="Text Box 31">
            <a:extLst>
              <a:ext uri="{FF2B5EF4-FFF2-40B4-BE49-F238E27FC236}">
                <a16:creationId xmlns:a16="http://schemas.microsoft.com/office/drawing/2014/main" id="{56C1097D-73F6-418F-94B5-8973C86A0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050" y="1178946"/>
            <a:ext cx="3034665" cy="5058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496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marL="0" indent="0">
              <a:lnSpc>
                <a:spcPts val="2300"/>
              </a:lnSpc>
            </a:pPr>
            <a:r>
              <a:rPr lang="de-DE" b="1" dirty="0">
                <a:solidFill>
                  <a:schemeClr val="tx1"/>
                </a:solidFill>
              </a:rPr>
              <a:t>Entwicklung der wärmebedingten Treibhausgas-Emissionen</a:t>
            </a:r>
          </a:p>
          <a:p>
            <a:pPr marL="0" indent="0">
              <a:lnSpc>
                <a:spcPts val="2300"/>
              </a:lnSpc>
            </a:pPr>
            <a:endParaRPr lang="de-DE" sz="1600" dirty="0">
              <a:solidFill>
                <a:schemeClr val="tx1"/>
              </a:solidFill>
            </a:endParaRPr>
          </a:p>
          <a:p>
            <a:pPr marL="0" indent="0">
              <a:lnSpc>
                <a:spcPts val="2300"/>
              </a:lnSpc>
            </a:pPr>
            <a:r>
              <a:rPr lang="de-DE" sz="1600" dirty="0">
                <a:solidFill>
                  <a:srgbClr val="4472C4"/>
                </a:solidFill>
              </a:rPr>
              <a:t>Die THG-Emissionen für das gesamte Gebiet der Stadt Lahr sollen durch Sanierung der Gebäude, klimaneutrale Neubauten und weitere umfangreiche Effizienz- und Einsparmaßnahmen und Nutzung lokaler erneuerbarer Energiepotenziale bis 2040 um 95 Prozent gesenkt werden.</a:t>
            </a:r>
          </a:p>
          <a:p>
            <a:pPr marL="0" indent="0">
              <a:lnSpc>
                <a:spcPts val="2300"/>
              </a:lnSpc>
            </a:pPr>
            <a:endParaRPr lang="de-DE" sz="1600" dirty="0">
              <a:solidFill>
                <a:srgbClr val="4472C4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AE5447F-A8DF-4938-ADAB-00B2E6EFE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00" y="1000800"/>
            <a:ext cx="8280000" cy="187330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14F80F6-332F-4ACC-A26C-3F6AB9D93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000" y="2862000"/>
            <a:ext cx="8280000" cy="187330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1255670-22F1-48BD-BE40-CB9E7FAC8F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000" y="4726800"/>
            <a:ext cx="8280000" cy="186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36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>
            <a:extLst>
              <a:ext uri="{FF2B5EF4-FFF2-40B4-BE49-F238E27FC236}">
                <a16:creationId xmlns:a16="http://schemas.microsoft.com/office/drawing/2014/main" id="{2840C195-B648-41CE-B9EC-9EC872242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-6350"/>
            <a:ext cx="11399837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3" name="Rectangle 5">
            <a:extLst>
              <a:ext uri="{FF2B5EF4-FFF2-40B4-BE49-F238E27FC236}">
                <a16:creationId xmlns:a16="http://schemas.microsoft.com/office/drawing/2014/main" id="{F26F6262-3971-4726-B2CD-24C036B9AD9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033712" y="3033712"/>
            <a:ext cx="6859588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id="{CEA70AB1-E9A9-442C-8906-B9508AF89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92163" cy="792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5" name="Text Box 7">
            <a:extLst>
              <a:ext uri="{FF2B5EF4-FFF2-40B4-BE49-F238E27FC236}">
                <a16:creationId xmlns:a16="http://schemas.microsoft.com/office/drawing/2014/main" id="{875FCD82-EE88-4CA2-8173-817F985578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193006" y="2872581"/>
            <a:ext cx="31686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Stadt </a:t>
            </a:r>
            <a:r>
              <a:rPr kumimoji="0" lang="de-DE" altLang="de-DE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Lahr</a:t>
            </a:r>
          </a:p>
        </p:txBody>
      </p:sp>
      <p:sp>
        <p:nvSpPr>
          <p:cNvPr id="10246" name="Text Box 8">
            <a:extLst>
              <a:ext uri="{FF2B5EF4-FFF2-40B4-BE49-F238E27FC236}">
                <a16:creationId xmlns:a16="http://schemas.microsoft.com/office/drawing/2014/main" id="{4E8229C3-C7C5-462F-AD0A-EE1DBF241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688" y="219075"/>
            <a:ext cx="1100931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Kommunale Wärmeplanung – Eignungsgebiete</a:t>
            </a:r>
          </a:p>
        </p:txBody>
      </p:sp>
      <p:grpSp>
        <p:nvGrpSpPr>
          <p:cNvPr id="44" name="Group 11">
            <a:extLst>
              <a:ext uri="{FF2B5EF4-FFF2-40B4-BE49-F238E27FC236}">
                <a16:creationId xmlns:a16="http://schemas.microsoft.com/office/drawing/2014/main" id="{0DC149C8-CA33-460C-AAB6-85F8795D4A7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523" y="1164995"/>
            <a:ext cx="512762" cy="509587"/>
            <a:chOff x="151" y="936"/>
            <a:chExt cx="165" cy="164"/>
          </a:xfrm>
        </p:grpSpPr>
        <p:sp>
          <p:nvSpPr>
            <p:cNvPr id="45" name="AutoShape 12">
              <a:extLst>
                <a:ext uri="{FF2B5EF4-FFF2-40B4-BE49-F238E27FC236}">
                  <a16:creationId xmlns:a16="http://schemas.microsoft.com/office/drawing/2014/main" id="{FA6C50E5-3001-466B-9A2A-F58023931F0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1" y="936"/>
              <a:ext cx="16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13">
              <a:extLst>
                <a:ext uri="{FF2B5EF4-FFF2-40B4-BE49-F238E27FC236}">
                  <a16:creationId xmlns:a16="http://schemas.microsoft.com/office/drawing/2014/main" id="{C1D6950A-AD33-4D5D-894E-6D32FBD80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Rectangle 14">
              <a:extLst>
                <a:ext uri="{FF2B5EF4-FFF2-40B4-BE49-F238E27FC236}">
                  <a16:creationId xmlns:a16="http://schemas.microsoft.com/office/drawing/2014/main" id="{8559DF91-5D21-435F-AE77-9E4A96638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Rectangle 15">
              <a:extLst>
                <a:ext uri="{FF2B5EF4-FFF2-40B4-BE49-F238E27FC236}">
                  <a16:creationId xmlns:a16="http://schemas.microsoft.com/office/drawing/2014/main" id="{A11D3D06-BDED-450C-9D92-6FA0C0C5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Rectangle 16">
              <a:extLst>
                <a:ext uri="{FF2B5EF4-FFF2-40B4-BE49-F238E27FC236}">
                  <a16:creationId xmlns:a16="http://schemas.microsoft.com/office/drawing/2014/main" id="{5981054D-BD05-4FA4-9FDE-276C6ECA8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Rectangle 17">
              <a:extLst>
                <a:ext uri="{FF2B5EF4-FFF2-40B4-BE49-F238E27FC236}">
                  <a16:creationId xmlns:a16="http://schemas.microsoft.com/office/drawing/2014/main" id="{2F6BD487-7739-434B-86EC-FF6BCC92C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3E01F426-74C5-4FCD-A982-64F48A448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Rectangle 19">
              <a:extLst>
                <a:ext uri="{FF2B5EF4-FFF2-40B4-BE49-F238E27FC236}">
                  <a16:creationId xmlns:a16="http://schemas.microsoft.com/office/drawing/2014/main" id="{DFB0C1FC-E9C0-43CA-9CA1-490B1E517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Rectangle 20">
              <a:extLst>
                <a:ext uri="{FF2B5EF4-FFF2-40B4-BE49-F238E27FC236}">
                  <a16:creationId xmlns:a16="http://schemas.microsoft.com/office/drawing/2014/main" id="{3BAEDAC1-F7A6-432E-980C-E5124B5F3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Rectangle 21">
              <a:extLst>
                <a:ext uri="{FF2B5EF4-FFF2-40B4-BE49-F238E27FC236}">
                  <a16:creationId xmlns:a16="http://schemas.microsoft.com/office/drawing/2014/main" id="{4CDD8F2F-26FE-4A60-81B7-EE3AAE71E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Rectangle 22">
              <a:extLst>
                <a:ext uri="{FF2B5EF4-FFF2-40B4-BE49-F238E27FC236}">
                  <a16:creationId xmlns:a16="http://schemas.microsoft.com/office/drawing/2014/main" id="{13DFEA10-6273-457F-AD30-76079EF7F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168705BA-123A-4A52-A194-CDE878F26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Rectangle 24">
              <a:extLst>
                <a:ext uri="{FF2B5EF4-FFF2-40B4-BE49-F238E27FC236}">
                  <a16:creationId xmlns:a16="http://schemas.microsoft.com/office/drawing/2014/main" id="{085460BB-1865-4B42-93CE-967E22B11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Rectangle 25">
              <a:extLst>
                <a:ext uri="{FF2B5EF4-FFF2-40B4-BE49-F238E27FC236}">
                  <a16:creationId xmlns:a16="http://schemas.microsoft.com/office/drawing/2014/main" id="{04F3C97E-5686-4BCE-AF7C-04C1C7FDC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9C19EA01-5D1C-40CD-9AE5-4D5E49B01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43D58D3F-366A-4E1C-9A00-E6222B919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Rectangle 28">
              <a:extLst>
                <a:ext uri="{FF2B5EF4-FFF2-40B4-BE49-F238E27FC236}">
                  <a16:creationId xmlns:a16="http://schemas.microsoft.com/office/drawing/2014/main" id="{9031781F-8C59-475B-935B-FDAF7266E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7" name="Text Box 31">
            <a:extLst>
              <a:ext uri="{FF2B5EF4-FFF2-40B4-BE49-F238E27FC236}">
                <a16:creationId xmlns:a16="http://schemas.microsoft.com/office/drawing/2014/main" id="{D2BF5005-2ACA-4A01-9A2A-686810B99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8400" y="1182084"/>
            <a:ext cx="3034800" cy="534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496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marL="0" indent="0">
              <a:lnSpc>
                <a:spcPts val="2300"/>
              </a:lnSpc>
            </a:pPr>
            <a:r>
              <a:rPr lang="de-DE" b="1" dirty="0">
                <a:solidFill>
                  <a:schemeClr val="tx1"/>
                </a:solidFill>
              </a:rPr>
              <a:t>Kriterien für die Ausweisung und Bewertung der Eignungsgebiete</a:t>
            </a:r>
          </a:p>
          <a:p>
            <a:pPr marL="0" indent="0">
              <a:lnSpc>
                <a:spcPts val="2300"/>
              </a:lnSpc>
            </a:pPr>
            <a:r>
              <a:rPr lang="de-DE" sz="1600" dirty="0">
                <a:solidFill>
                  <a:srgbClr val="4472C4"/>
                </a:solidFill>
              </a:rPr>
              <a:t>u.a. Wärmedichte, bestehende Wärmeinfrastruktur, kommunale Liegenschaften, Gebäudebestand, Alter der Heizungen, heutige Energieträger, mögliche Energieträger …</a:t>
            </a:r>
          </a:p>
          <a:p>
            <a:pPr marL="0" indent="0">
              <a:lnSpc>
                <a:spcPts val="2300"/>
              </a:lnSpc>
            </a:pPr>
            <a:endParaRPr lang="de-DE" sz="1600" dirty="0">
              <a:solidFill>
                <a:srgbClr val="4472C4"/>
              </a:solidFill>
            </a:endParaRPr>
          </a:p>
          <a:p>
            <a:pPr marL="0" indent="0">
              <a:lnSpc>
                <a:spcPts val="2300"/>
              </a:lnSpc>
            </a:pPr>
            <a:r>
              <a:rPr lang="de-DE" sz="1600" dirty="0">
                <a:solidFill>
                  <a:srgbClr val="FF0000"/>
                </a:solidFill>
              </a:rPr>
              <a:t>nicht gebäudescharf!</a:t>
            </a:r>
          </a:p>
          <a:p>
            <a:pPr marL="0" indent="0">
              <a:lnSpc>
                <a:spcPts val="2300"/>
              </a:lnSpc>
            </a:pPr>
            <a:endParaRPr lang="de-DE" sz="1600" dirty="0">
              <a:solidFill>
                <a:srgbClr val="4472C4"/>
              </a:solidFill>
            </a:endParaRPr>
          </a:p>
          <a:p>
            <a:pPr marL="0" indent="0">
              <a:lnSpc>
                <a:spcPts val="2300"/>
              </a:lnSpc>
            </a:pPr>
            <a:r>
              <a:rPr lang="de-DE" sz="1600" dirty="0">
                <a:solidFill>
                  <a:srgbClr val="4472C4"/>
                </a:solidFill>
              </a:rPr>
              <a:t>Zur Konkretisierung sind Machbarkeitsstudien bzw. Wärmenetzplanungen erforderlich!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28274F8-2D37-4F78-920F-BC5642867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09" y="1145144"/>
            <a:ext cx="8070301" cy="53802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FF9A1B7-A323-44C4-BAE9-2E5C54421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338" y="1268905"/>
            <a:ext cx="1309456" cy="1980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24DFDE1-D3A3-42FF-B51B-64C2ADE1D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016" y="1264508"/>
            <a:ext cx="1286267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446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>
            <a:extLst>
              <a:ext uri="{FF2B5EF4-FFF2-40B4-BE49-F238E27FC236}">
                <a16:creationId xmlns:a16="http://schemas.microsoft.com/office/drawing/2014/main" id="{2840C195-B648-41CE-B9EC-9EC872242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-6350"/>
            <a:ext cx="11399837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3" name="Rectangle 5">
            <a:extLst>
              <a:ext uri="{FF2B5EF4-FFF2-40B4-BE49-F238E27FC236}">
                <a16:creationId xmlns:a16="http://schemas.microsoft.com/office/drawing/2014/main" id="{F26F6262-3971-4726-B2CD-24C036B9AD9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033712" y="3033712"/>
            <a:ext cx="6859588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id="{CEA70AB1-E9A9-442C-8906-B9508AF89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92163" cy="792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5" name="Text Box 7">
            <a:extLst>
              <a:ext uri="{FF2B5EF4-FFF2-40B4-BE49-F238E27FC236}">
                <a16:creationId xmlns:a16="http://schemas.microsoft.com/office/drawing/2014/main" id="{875FCD82-EE88-4CA2-8173-817F985578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193006" y="2872581"/>
            <a:ext cx="31686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Stadt </a:t>
            </a:r>
            <a:r>
              <a:rPr kumimoji="0" lang="de-DE" altLang="de-DE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Lahr</a:t>
            </a:r>
          </a:p>
        </p:txBody>
      </p:sp>
      <p:sp>
        <p:nvSpPr>
          <p:cNvPr id="10246" name="Text Box 8">
            <a:extLst>
              <a:ext uri="{FF2B5EF4-FFF2-40B4-BE49-F238E27FC236}">
                <a16:creationId xmlns:a16="http://schemas.microsoft.com/office/drawing/2014/main" id="{4E8229C3-C7C5-462F-AD0A-EE1DBF241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688" y="219075"/>
            <a:ext cx="1100931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Kommunale Wärmeplanung – Wärmenetz</a:t>
            </a:r>
          </a:p>
        </p:txBody>
      </p:sp>
      <p:grpSp>
        <p:nvGrpSpPr>
          <p:cNvPr id="44" name="Group 11">
            <a:extLst>
              <a:ext uri="{FF2B5EF4-FFF2-40B4-BE49-F238E27FC236}">
                <a16:creationId xmlns:a16="http://schemas.microsoft.com/office/drawing/2014/main" id="{0DC149C8-CA33-460C-AAB6-85F8795D4A7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523" y="1164995"/>
            <a:ext cx="512762" cy="509587"/>
            <a:chOff x="151" y="936"/>
            <a:chExt cx="165" cy="164"/>
          </a:xfrm>
        </p:grpSpPr>
        <p:sp>
          <p:nvSpPr>
            <p:cNvPr id="45" name="AutoShape 12">
              <a:extLst>
                <a:ext uri="{FF2B5EF4-FFF2-40B4-BE49-F238E27FC236}">
                  <a16:creationId xmlns:a16="http://schemas.microsoft.com/office/drawing/2014/main" id="{FA6C50E5-3001-466B-9A2A-F58023931F0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1" y="936"/>
              <a:ext cx="16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13">
              <a:extLst>
                <a:ext uri="{FF2B5EF4-FFF2-40B4-BE49-F238E27FC236}">
                  <a16:creationId xmlns:a16="http://schemas.microsoft.com/office/drawing/2014/main" id="{C1D6950A-AD33-4D5D-894E-6D32FBD80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Rectangle 14">
              <a:extLst>
                <a:ext uri="{FF2B5EF4-FFF2-40B4-BE49-F238E27FC236}">
                  <a16:creationId xmlns:a16="http://schemas.microsoft.com/office/drawing/2014/main" id="{8559DF91-5D21-435F-AE77-9E4A96638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Rectangle 15">
              <a:extLst>
                <a:ext uri="{FF2B5EF4-FFF2-40B4-BE49-F238E27FC236}">
                  <a16:creationId xmlns:a16="http://schemas.microsoft.com/office/drawing/2014/main" id="{A11D3D06-BDED-450C-9D92-6FA0C0C5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Rectangle 16">
              <a:extLst>
                <a:ext uri="{FF2B5EF4-FFF2-40B4-BE49-F238E27FC236}">
                  <a16:creationId xmlns:a16="http://schemas.microsoft.com/office/drawing/2014/main" id="{5981054D-BD05-4FA4-9FDE-276C6ECA8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Rectangle 17">
              <a:extLst>
                <a:ext uri="{FF2B5EF4-FFF2-40B4-BE49-F238E27FC236}">
                  <a16:creationId xmlns:a16="http://schemas.microsoft.com/office/drawing/2014/main" id="{2F6BD487-7739-434B-86EC-FF6BCC92C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3E01F426-74C5-4FCD-A982-64F48A448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Rectangle 19">
              <a:extLst>
                <a:ext uri="{FF2B5EF4-FFF2-40B4-BE49-F238E27FC236}">
                  <a16:creationId xmlns:a16="http://schemas.microsoft.com/office/drawing/2014/main" id="{DFB0C1FC-E9C0-43CA-9CA1-490B1E517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Rectangle 20">
              <a:extLst>
                <a:ext uri="{FF2B5EF4-FFF2-40B4-BE49-F238E27FC236}">
                  <a16:creationId xmlns:a16="http://schemas.microsoft.com/office/drawing/2014/main" id="{3BAEDAC1-F7A6-432E-980C-E5124B5F3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Rectangle 21">
              <a:extLst>
                <a:ext uri="{FF2B5EF4-FFF2-40B4-BE49-F238E27FC236}">
                  <a16:creationId xmlns:a16="http://schemas.microsoft.com/office/drawing/2014/main" id="{4CDD8F2F-26FE-4A60-81B7-EE3AAE71E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Rectangle 22">
              <a:extLst>
                <a:ext uri="{FF2B5EF4-FFF2-40B4-BE49-F238E27FC236}">
                  <a16:creationId xmlns:a16="http://schemas.microsoft.com/office/drawing/2014/main" id="{13DFEA10-6273-457F-AD30-76079EF7F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168705BA-123A-4A52-A194-CDE878F26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Rectangle 24">
              <a:extLst>
                <a:ext uri="{FF2B5EF4-FFF2-40B4-BE49-F238E27FC236}">
                  <a16:creationId xmlns:a16="http://schemas.microsoft.com/office/drawing/2014/main" id="{085460BB-1865-4B42-93CE-967E22B11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Rectangle 25">
              <a:extLst>
                <a:ext uri="{FF2B5EF4-FFF2-40B4-BE49-F238E27FC236}">
                  <a16:creationId xmlns:a16="http://schemas.microsoft.com/office/drawing/2014/main" id="{04F3C97E-5686-4BCE-AF7C-04C1C7FDC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9C19EA01-5D1C-40CD-9AE5-4D5E49B01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43D58D3F-366A-4E1C-9A00-E6222B919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Rectangle 28">
              <a:extLst>
                <a:ext uri="{FF2B5EF4-FFF2-40B4-BE49-F238E27FC236}">
                  <a16:creationId xmlns:a16="http://schemas.microsoft.com/office/drawing/2014/main" id="{9031781F-8C59-475B-935B-FDAF7266E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3C01568F-75A8-42ED-B985-7FCBFBC84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3783" y="2795542"/>
            <a:ext cx="5038644" cy="39398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491FC699-7D02-486A-9B60-37FE10B6FE8A}"/>
              </a:ext>
            </a:extLst>
          </p:cNvPr>
          <p:cNvSpPr txBox="1"/>
          <p:nvPr/>
        </p:nvSpPr>
        <p:spPr>
          <a:xfrm rot="16200000">
            <a:off x="6189936" y="5680702"/>
            <a:ext cx="18886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solidFill>
                  <a:schemeClr val="bg1">
                    <a:lumMod val="50000"/>
                  </a:schemeClr>
                </a:solidFill>
              </a:rPr>
              <a:t>Quelle: </a:t>
            </a:r>
            <a:r>
              <a:rPr lang="de-DE" sz="900" dirty="0" err="1">
                <a:solidFill>
                  <a:schemeClr val="bg1">
                    <a:lumMod val="50000"/>
                  </a:schemeClr>
                </a:solidFill>
              </a:rPr>
              <a:t>badenovaNETZE</a:t>
            </a:r>
            <a:r>
              <a:rPr lang="de-DE" sz="900" dirty="0">
                <a:solidFill>
                  <a:schemeClr val="bg1">
                    <a:lumMod val="50000"/>
                  </a:schemeClr>
                </a:solidFill>
              </a:rPr>
              <a:t> GmbH 2023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6325BE3-6C18-4A53-AD23-A0FCD630E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76" y="3719041"/>
            <a:ext cx="2714668" cy="192970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9B363A0-F478-4D5F-BB12-A120A38EE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5254" y="3732299"/>
            <a:ext cx="2717939" cy="1929704"/>
          </a:xfrm>
          <a:prstGeom prst="rect">
            <a:avLst/>
          </a:prstGeom>
        </p:spPr>
      </p:pic>
      <p:sp>
        <p:nvSpPr>
          <p:cNvPr id="31" name="Rechteck 30">
            <a:extLst>
              <a:ext uri="{FF2B5EF4-FFF2-40B4-BE49-F238E27FC236}">
                <a16:creationId xmlns:a16="http://schemas.microsoft.com/office/drawing/2014/main" id="{97ADC852-4477-4192-96AE-E3AC04CFC21B}"/>
              </a:ext>
            </a:extLst>
          </p:cNvPr>
          <p:cNvSpPr/>
          <p:nvPr/>
        </p:nvSpPr>
        <p:spPr>
          <a:xfrm>
            <a:off x="6888088" y="1510682"/>
            <a:ext cx="53245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 err="1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badenovaWÄRMEPLUS</a:t>
            </a:r>
            <a:r>
              <a:rPr lang="de-DE" sz="160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betreibt ein Wärmenetz in der </a:t>
            </a:r>
            <a:r>
              <a:rPr lang="de-DE" sz="1600" dirty="0">
                <a:solidFill>
                  <a:srgbClr val="E808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Kernstadt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ein Wärmenetz in </a:t>
            </a:r>
            <a:r>
              <a:rPr lang="de-DE" sz="1600" dirty="0">
                <a:solidFill>
                  <a:srgbClr val="DD3C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Langenwinkel</a:t>
            </a:r>
            <a:r>
              <a:rPr lang="de-DE" sz="160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160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auf dieser Karte dargestellte </a:t>
            </a:r>
            <a:r>
              <a:rPr lang="de-DE" sz="1600" dirty="0">
                <a:solidFill>
                  <a:srgbClr val="5FBF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Wärmenetzausbau (in Planung)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 durch Machbarkeitsstudien bzw. Wärmenetzplanungen noch weiter konkretisiert werden.</a:t>
            </a:r>
          </a:p>
        </p:txBody>
      </p:sp>
      <p:sp>
        <p:nvSpPr>
          <p:cNvPr id="32" name="Text Box 31">
            <a:extLst>
              <a:ext uri="{FF2B5EF4-FFF2-40B4-BE49-F238E27FC236}">
                <a16:creationId xmlns:a16="http://schemas.microsoft.com/office/drawing/2014/main" id="{7DCD6534-4213-40C6-B455-F36F5C9A7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397" y="1164995"/>
            <a:ext cx="5274611" cy="255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496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b="1" dirty="0">
                <a:solidFill>
                  <a:prstClr val="black"/>
                </a:solidFill>
              </a:rPr>
              <a:t>Wärmeplanung ↔ Wärmenetzplanung</a:t>
            </a: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Die Übersichtskarte und die Steckbriefe zeigen Eignungsgebiete für die </a:t>
            </a:r>
            <a:r>
              <a:rPr lang="de-DE" altLang="de-DE" sz="1600" b="1" dirty="0">
                <a:solidFill>
                  <a:srgbClr val="EFB5BB"/>
                </a:solidFill>
                <a:sym typeface="Wingdings" panose="05000000000000000000" pitchFamily="2" charset="2"/>
              </a:rPr>
              <a:t>dezentrale</a:t>
            </a: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 oder </a:t>
            </a:r>
            <a:r>
              <a:rPr lang="de-DE" altLang="de-DE" sz="1600" b="1" dirty="0">
                <a:solidFill>
                  <a:srgbClr val="92BDF0"/>
                </a:solidFill>
                <a:sym typeface="Wingdings" panose="05000000000000000000" pitchFamily="2" charset="2"/>
              </a:rPr>
              <a:t>zentrale</a:t>
            </a: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 Wärmeversorgung, sie zeigen Tendenzen/Möglichkeiten und noch keine Umsetzungsplanungen!</a:t>
            </a: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 </a:t>
            </a:r>
            <a:r>
              <a:rPr lang="de-DE" sz="1600" dirty="0">
                <a:solidFill>
                  <a:srgbClr val="4472C4"/>
                </a:solidFill>
              </a:rPr>
              <a:t>Zur Konkretisierung sind Machbarkeitsstudien bzw. Wärmenetzplanungen erforderlich!</a:t>
            </a:r>
            <a:endParaRPr lang="de-DE" altLang="de-DE" sz="1600" dirty="0">
              <a:solidFill>
                <a:srgbClr val="4472C4"/>
              </a:solidFill>
              <a:sym typeface="Wingdings" panose="05000000000000000000" pitchFamily="2" charset="2"/>
            </a:endParaRP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endParaRPr lang="de-DE" altLang="de-DE" sz="1600" dirty="0">
              <a:solidFill>
                <a:srgbClr val="4472C4"/>
              </a:solidFill>
              <a:sym typeface="Wingdings" panose="05000000000000000000" pitchFamily="2" charset="2"/>
            </a:endParaRP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srgbClr val="4472C4"/>
                </a:solidFill>
                <a:sym typeface="Wingdings" panose="05000000000000000000" pitchFamily="2" charset="2"/>
              </a:rPr>
              <a:t>Beispiel Langenwinkel: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0B76CDAB-3DFF-4682-92F2-23AC9CCF86CE}"/>
              </a:ext>
            </a:extLst>
          </p:cNvPr>
          <p:cNvSpPr txBox="1"/>
          <p:nvPr/>
        </p:nvSpPr>
        <p:spPr>
          <a:xfrm>
            <a:off x="1689251" y="3732299"/>
            <a:ext cx="1279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ighlight>
                  <a:srgbClr val="F1F3C9"/>
                </a:highlight>
              </a:rPr>
              <a:t>Wärmeplan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687D464E-7906-4F99-9B19-F71BA1677AF3}"/>
              </a:ext>
            </a:extLst>
          </p:cNvPr>
          <p:cNvSpPr txBox="1"/>
          <p:nvPr/>
        </p:nvSpPr>
        <p:spPr>
          <a:xfrm>
            <a:off x="4275844" y="3749202"/>
            <a:ext cx="1736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ighlight>
                  <a:srgbClr val="F1F3C9"/>
                </a:highlight>
              </a:rPr>
              <a:t>Wärmenetzplan</a:t>
            </a:r>
          </a:p>
        </p:txBody>
      </p:sp>
    </p:spTree>
    <p:extLst>
      <p:ext uri="{BB962C8B-B14F-4D97-AF65-F5344CB8AC3E}">
        <p14:creationId xmlns:p14="http://schemas.microsoft.com/office/powerpoint/2010/main" val="2783446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09ED1DB-7A89-4BEB-83B6-762C9C3E2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072" y="1172214"/>
            <a:ext cx="5284898" cy="2007187"/>
          </a:xfrm>
          <a:prstGeom prst="rect">
            <a:avLst/>
          </a:prstGeom>
        </p:spPr>
      </p:pic>
      <p:sp>
        <p:nvSpPr>
          <p:cNvPr id="10242" name="Rectangle 4">
            <a:extLst>
              <a:ext uri="{FF2B5EF4-FFF2-40B4-BE49-F238E27FC236}">
                <a16:creationId xmlns:a16="http://schemas.microsoft.com/office/drawing/2014/main" id="{2840C195-B648-41CE-B9EC-9EC872242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-6350"/>
            <a:ext cx="11399837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3" name="Rectangle 5">
            <a:extLst>
              <a:ext uri="{FF2B5EF4-FFF2-40B4-BE49-F238E27FC236}">
                <a16:creationId xmlns:a16="http://schemas.microsoft.com/office/drawing/2014/main" id="{F26F6262-3971-4726-B2CD-24C036B9AD9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033712" y="3033712"/>
            <a:ext cx="6859588" cy="792163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id="{CEA70AB1-E9A9-442C-8906-B9508AF89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92163" cy="792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5" name="Text Box 7">
            <a:extLst>
              <a:ext uri="{FF2B5EF4-FFF2-40B4-BE49-F238E27FC236}">
                <a16:creationId xmlns:a16="http://schemas.microsoft.com/office/drawing/2014/main" id="{875FCD82-EE88-4CA2-8173-817F985578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193006" y="2872581"/>
            <a:ext cx="31686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Stadt </a:t>
            </a:r>
            <a:r>
              <a:rPr kumimoji="0" lang="de-DE" altLang="de-DE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Lahr</a:t>
            </a:r>
          </a:p>
        </p:txBody>
      </p:sp>
      <p:sp>
        <p:nvSpPr>
          <p:cNvPr id="10246" name="Text Box 8">
            <a:extLst>
              <a:ext uri="{FF2B5EF4-FFF2-40B4-BE49-F238E27FC236}">
                <a16:creationId xmlns:a16="http://schemas.microsoft.com/office/drawing/2014/main" id="{4E8229C3-C7C5-462F-AD0A-EE1DBF241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688" y="219075"/>
            <a:ext cx="1100931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Kommunale Wärmeplanung – </a:t>
            </a:r>
            <a:r>
              <a:rPr lang="de-DE" altLang="de-DE" sz="2600" dirty="0">
                <a:solidFill>
                  <a:prstClr val="white"/>
                </a:solidFill>
                <a:latin typeface="Arial Black" panose="020B0A04020102020204" pitchFamily="34" charset="0"/>
              </a:rPr>
              <a:t>Ausblick</a:t>
            </a:r>
            <a:endParaRPr kumimoji="0" lang="de-DE" altLang="de-DE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44" name="Group 11">
            <a:extLst>
              <a:ext uri="{FF2B5EF4-FFF2-40B4-BE49-F238E27FC236}">
                <a16:creationId xmlns:a16="http://schemas.microsoft.com/office/drawing/2014/main" id="{0DC149C8-CA33-460C-AAB6-85F8795D4A7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523" y="1164995"/>
            <a:ext cx="512762" cy="509587"/>
            <a:chOff x="151" y="936"/>
            <a:chExt cx="165" cy="164"/>
          </a:xfrm>
        </p:grpSpPr>
        <p:sp>
          <p:nvSpPr>
            <p:cNvPr id="45" name="AutoShape 12">
              <a:extLst>
                <a:ext uri="{FF2B5EF4-FFF2-40B4-BE49-F238E27FC236}">
                  <a16:creationId xmlns:a16="http://schemas.microsoft.com/office/drawing/2014/main" id="{FA6C50E5-3001-466B-9A2A-F58023931F0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1" y="936"/>
              <a:ext cx="16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13">
              <a:extLst>
                <a:ext uri="{FF2B5EF4-FFF2-40B4-BE49-F238E27FC236}">
                  <a16:creationId xmlns:a16="http://schemas.microsoft.com/office/drawing/2014/main" id="{C1D6950A-AD33-4D5D-894E-6D32FBD80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Rectangle 14">
              <a:extLst>
                <a:ext uri="{FF2B5EF4-FFF2-40B4-BE49-F238E27FC236}">
                  <a16:creationId xmlns:a16="http://schemas.microsoft.com/office/drawing/2014/main" id="{8559DF91-5D21-435F-AE77-9E4A96638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Rectangle 15">
              <a:extLst>
                <a:ext uri="{FF2B5EF4-FFF2-40B4-BE49-F238E27FC236}">
                  <a16:creationId xmlns:a16="http://schemas.microsoft.com/office/drawing/2014/main" id="{A11D3D06-BDED-450C-9D92-6FA0C0C5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" y="1033"/>
              <a:ext cx="16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Rectangle 16">
              <a:extLst>
                <a:ext uri="{FF2B5EF4-FFF2-40B4-BE49-F238E27FC236}">
                  <a16:creationId xmlns:a16="http://schemas.microsoft.com/office/drawing/2014/main" id="{5981054D-BD05-4FA4-9FDE-276C6ECA8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082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Rectangle 17">
              <a:extLst>
                <a:ext uri="{FF2B5EF4-FFF2-40B4-BE49-F238E27FC236}">
                  <a16:creationId xmlns:a16="http://schemas.microsoft.com/office/drawing/2014/main" id="{2F6BD487-7739-434B-86EC-FF6BCC92C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3E01F426-74C5-4FCD-A982-64F48A448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rgbClr val="EBA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Rectangle 19">
              <a:extLst>
                <a:ext uri="{FF2B5EF4-FFF2-40B4-BE49-F238E27FC236}">
                  <a16:creationId xmlns:a16="http://schemas.microsoft.com/office/drawing/2014/main" id="{DFB0C1FC-E9C0-43CA-9CA1-490B1E517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36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Rectangle 20">
              <a:extLst>
                <a:ext uri="{FF2B5EF4-FFF2-40B4-BE49-F238E27FC236}">
                  <a16:creationId xmlns:a16="http://schemas.microsoft.com/office/drawing/2014/main" id="{3BAEDAC1-F7A6-432E-980C-E5124B5F3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948"/>
              <a:ext cx="13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Rectangle 21">
              <a:extLst>
                <a:ext uri="{FF2B5EF4-FFF2-40B4-BE49-F238E27FC236}">
                  <a16:creationId xmlns:a16="http://schemas.microsoft.com/office/drawing/2014/main" id="{4CDD8F2F-26FE-4A60-81B7-EE3AAE71E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Rectangle 22">
              <a:extLst>
                <a:ext uri="{FF2B5EF4-FFF2-40B4-BE49-F238E27FC236}">
                  <a16:creationId xmlns:a16="http://schemas.microsoft.com/office/drawing/2014/main" id="{13DFEA10-6273-457F-AD30-76079EF7F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rgbClr val="0380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168705BA-123A-4A52-A194-CDE878F26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35"/>
              <a:ext cx="17" cy="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Rectangle 24">
              <a:extLst>
                <a:ext uri="{FF2B5EF4-FFF2-40B4-BE49-F238E27FC236}">
                  <a16:creationId xmlns:a16="http://schemas.microsoft.com/office/drawing/2014/main" id="{085460BB-1865-4B42-93CE-967E22B11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935"/>
              <a:ext cx="34" cy="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Rectangle 25">
              <a:extLst>
                <a:ext uri="{FF2B5EF4-FFF2-40B4-BE49-F238E27FC236}">
                  <a16:creationId xmlns:a16="http://schemas.microsoft.com/office/drawing/2014/main" id="{04F3C97E-5686-4BCE-AF7C-04C1C7FDC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9C19EA01-5D1C-40CD-9AE5-4D5E49B01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43D58D3F-366A-4E1C-9A00-E6222B919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" y="1078"/>
              <a:ext cx="63" cy="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Rectangle 28">
              <a:extLst>
                <a:ext uri="{FF2B5EF4-FFF2-40B4-BE49-F238E27FC236}">
                  <a16:creationId xmlns:a16="http://schemas.microsoft.com/office/drawing/2014/main" id="{9031781F-8C59-475B-935B-FDAF7266E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1049"/>
              <a:ext cx="13" cy="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2" name="Text Box 31">
            <a:extLst>
              <a:ext uri="{FF2B5EF4-FFF2-40B4-BE49-F238E27FC236}">
                <a16:creationId xmlns:a16="http://schemas.microsoft.com/office/drawing/2014/main" id="{56C1097D-73F6-418F-94B5-8973C86A0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398" y="1164995"/>
            <a:ext cx="7434851" cy="5699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496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endParaRPr lang="de-DE" altLang="de-DE" sz="1600" dirty="0">
              <a:solidFill>
                <a:prstClr val="black"/>
              </a:solidFill>
            </a:endParaRP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endParaRPr lang="de-DE" altLang="de-DE" sz="1600" dirty="0">
              <a:solidFill>
                <a:prstClr val="black"/>
              </a:solidFill>
            </a:endParaRP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endParaRPr lang="de-DE" altLang="de-DE" sz="1600" dirty="0">
              <a:solidFill>
                <a:prstClr val="black"/>
              </a:solidFill>
            </a:endParaRP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endParaRPr lang="de-DE" altLang="de-DE" sz="1600" dirty="0">
              <a:solidFill>
                <a:prstClr val="black"/>
              </a:solidFill>
            </a:endParaRP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endParaRPr lang="de-DE" altLang="de-DE" sz="1600" dirty="0">
              <a:solidFill>
                <a:prstClr val="black"/>
              </a:solidFill>
            </a:endParaRP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prstClr val="black"/>
                </a:solidFill>
              </a:rPr>
              <a:t>18.03.2024	Beschlussfassung im Gemeinderat:</a:t>
            </a:r>
            <a:br>
              <a:rPr lang="de-DE" altLang="de-DE" sz="1600" dirty="0">
                <a:solidFill>
                  <a:prstClr val="black"/>
                </a:solidFill>
              </a:rPr>
            </a:br>
            <a:r>
              <a:rPr lang="de-DE" altLang="de-DE" sz="1600" dirty="0">
                <a:solidFill>
                  <a:prstClr val="black"/>
                </a:solidFill>
              </a:rPr>
              <a:t>		Beschluss des Kommunalen Wärmeplans (Fachgutachten) und</a:t>
            </a:r>
            <a:br>
              <a:rPr lang="de-DE" altLang="de-DE" sz="1600" dirty="0">
                <a:solidFill>
                  <a:prstClr val="black"/>
                </a:solidFill>
              </a:rPr>
            </a:br>
            <a:r>
              <a:rPr lang="de-DE" altLang="de-DE" sz="1600" dirty="0">
                <a:solidFill>
                  <a:prstClr val="black"/>
                </a:solidFill>
              </a:rPr>
              <a:t>		von mindestens fünf Maßnahmen, mit deren Umsetzung in den</a:t>
            </a:r>
            <a:br>
              <a:rPr lang="de-DE" altLang="de-DE" sz="1600" dirty="0">
                <a:solidFill>
                  <a:prstClr val="black"/>
                </a:solidFill>
              </a:rPr>
            </a:br>
            <a:r>
              <a:rPr lang="de-DE" altLang="de-DE" sz="1600" dirty="0">
                <a:solidFill>
                  <a:prstClr val="black"/>
                </a:solidFill>
              </a:rPr>
              <a:t>		folgenden fünf Jahren begonnen werden soll</a:t>
            </a: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prstClr val="black"/>
                </a:solidFill>
              </a:rPr>
              <a:t>		Veröffentlichung des Fachgutachtens im Internet</a:t>
            </a: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prstClr val="black"/>
                </a:solidFill>
              </a:rPr>
              <a:t>		Prüfung des Kommunalen Wärmeplans der Stadt Lahr</a:t>
            </a:r>
            <a:br>
              <a:rPr lang="de-DE" altLang="de-DE" sz="1600" dirty="0">
                <a:solidFill>
                  <a:prstClr val="black"/>
                </a:solidFill>
              </a:rPr>
            </a:br>
            <a:r>
              <a:rPr lang="de-DE" altLang="de-DE" sz="1600" dirty="0">
                <a:solidFill>
                  <a:prstClr val="black"/>
                </a:solidFill>
              </a:rPr>
              <a:t>		durch das Regierungspräsidium Freiburg:</a:t>
            </a:r>
            <a:br>
              <a:rPr lang="de-DE" altLang="de-DE" sz="1600" dirty="0">
                <a:solidFill>
                  <a:prstClr val="black"/>
                </a:solidFill>
              </a:rPr>
            </a:br>
            <a:r>
              <a:rPr lang="de-DE" altLang="de-DE" sz="1600" dirty="0">
                <a:solidFill>
                  <a:prstClr val="black"/>
                </a:solidFill>
              </a:rPr>
              <a:t>		Erfüllung der gesetzlichen Anforderungen nach §27 KlimaG BW</a:t>
            </a: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endParaRPr lang="de-DE" altLang="de-DE" sz="1600" dirty="0">
              <a:solidFill>
                <a:prstClr val="black"/>
              </a:solidFill>
            </a:endParaRP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prstClr val="black"/>
                </a:solidFill>
              </a:rPr>
              <a:t>ab 04.2024	Informationsveranstaltungen für die Öffentlichkeit</a:t>
            </a:r>
            <a:br>
              <a:rPr lang="de-DE" altLang="de-DE" sz="1600" dirty="0">
                <a:solidFill>
                  <a:prstClr val="black"/>
                </a:solidFill>
              </a:rPr>
            </a:br>
            <a:r>
              <a:rPr lang="de-DE" altLang="de-DE" sz="1600" dirty="0">
                <a:solidFill>
                  <a:prstClr val="black"/>
                </a:solidFill>
              </a:rPr>
              <a:t>		(Sanierungskampagne </a:t>
            </a:r>
            <a:r>
              <a:rPr lang="de-DE" altLang="de-DE" sz="1600" dirty="0">
                <a:solidFill>
                  <a:prstClr val="black"/>
                </a:solidFill>
                <a:sym typeface="Wingdings" panose="05000000000000000000" pitchFamily="2" charset="2"/>
              </a:rPr>
              <a:t> Wärmewende-Kampagne)</a:t>
            </a:r>
            <a:endParaRPr lang="de-DE" altLang="de-DE" sz="1600" dirty="0">
              <a:solidFill>
                <a:prstClr val="black"/>
              </a:solidFill>
            </a:endParaRP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prstClr val="black"/>
                </a:solidFill>
              </a:rPr>
              <a:t>		Start der Umsetzung der beschlossenen Maßnahmen</a:t>
            </a: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endParaRPr lang="de-DE" altLang="de-DE" sz="1600" dirty="0">
              <a:solidFill>
                <a:prstClr val="black"/>
              </a:solidFill>
            </a:endParaRP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r>
              <a:rPr lang="de-DE" altLang="de-DE" sz="1600" dirty="0">
                <a:solidFill>
                  <a:prstClr val="black"/>
                </a:solidFill>
              </a:rPr>
              <a:t>ca. 2030	Fortschreibung spätestens alle sieben Jahre</a:t>
            </a: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endParaRPr lang="de-DE" altLang="de-DE" sz="1600" dirty="0">
              <a:solidFill>
                <a:prstClr val="black"/>
              </a:solidFill>
            </a:endParaRPr>
          </a:p>
          <a:p>
            <a:pPr marL="2250" lvl="1" defTabSz="612000">
              <a:spcBef>
                <a:spcPts val="500"/>
              </a:spcBef>
              <a:tabLst>
                <a:tab pos="612000" algn="l"/>
                <a:tab pos="1234800" algn="l"/>
                <a:tab pos="1681200" algn="l"/>
                <a:tab pos="2131200" algn="l"/>
                <a:tab pos="2581200" algn="l"/>
                <a:tab pos="3031200" algn="l"/>
                <a:tab pos="3481200" algn="l"/>
                <a:tab pos="3927600" algn="l"/>
                <a:tab pos="4377600" algn="l"/>
                <a:tab pos="4827600" algn="l"/>
                <a:tab pos="5277600" algn="l"/>
                <a:tab pos="5727600" algn="l"/>
                <a:tab pos="6174000" algn="l"/>
                <a:tab pos="6624000" algn="l"/>
                <a:tab pos="7074000" algn="l"/>
                <a:tab pos="7524000" algn="l"/>
                <a:tab pos="7974000" algn="l"/>
                <a:tab pos="8420400" algn="l"/>
                <a:tab pos="8870400" algn="l"/>
                <a:tab pos="9320400" algn="l"/>
              </a:tabLst>
              <a:defRPr/>
            </a:pPr>
            <a:endParaRPr lang="de-DE" altLang="de-DE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6594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643</Words>
  <Application>Microsoft Office PowerPoint</Application>
  <PresentationFormat>Breitbild</PresentationFormat>
  <Paragraphs>81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6" baseType="lpstr">
      <vt:lpstr>Microsoft YaHei</vt:lpstr>
      <vt:lpstr>Arial</vt:lpstr>
      <vt:lpstr>Arial Black</vt:lpstr>
      <vt:lpstr>Arial Narrow</vt:lpstr>
      <vt:lpstr>Calibri</vt:lpstr>
      <vt:lpstr>Calibri Light</vt:lpstr>
      <vt:lpstr>Wingdings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Stadtverwaltung Lahr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Manfred Kaiser</dc:creator>
  <cp:lastModifiedBy>Manfred Kaiser</cp:lastModifiedBy>
  <cp:revision>453</cp:revision>
  <cp:lastPrinted>2024-01-31T09:37:22Z</cp:lastPrinted>
  <dcterms:created xsi:type="dcterms:W3CDTF">2008-04-15T15:55:17Z</dcterms:created>
  <dcterms:modified xsi:type="dcterms:W3CDTF">2024-04-02T09:01:25Z</dcterms:modified>
</cp:coreProperties>
</file>