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17" r:id="rId2"/>
    <p:sldId id="338" r:id="rId3"/>
    <p:sldId id="329" r:id="rId4"/>
    <p:sldId id="321" r:id="rId5"/>
    <p:sldId id="330" r:id="rId6"/>
    <p:sldId id="325" r:id="rId7"/>
    <p:sldId id="340" r:id="rId8"/>
    <p:sldId id="324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6018-Manfred Kaiser" initials="AK" lastIdx="1" clrIdx="0">
    <p:extLst>
      <p:ext uri="{19B8F6BF-5375-455C-9EA6-DF929625EA0E}">
        <p15:presenceInfo xmlns:p15="http://schemas.microsoft.com/office/powerpoint/2012/main" userId="S-1-5-21-2015444641-3177725671-2082768005-1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FBF32"/>
    <a:srgbClr val="DD3C14"/>
    <a:srgbClr val="E808BB"/>
    <a:srgbClr val="92BDF0"/>
    <a:srgbClr val="EFB5BB"/>
    <a:srgbClr val="63BB32"/>
    <a:srgbClr val="F1F3C9"/>
    <a:srgbClr val="1C67C8"/>
    <a:srgbClr val="FD9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3382" autoAdjust="0"/>
  </p:normalViewPr>
  <p:slideViewPr>
    <p:cSldViewPr>
      <p:cViewPr varScale="1">
        <p:scale>
          <a:sx n="116" d="100"/>
          <a:sy n="116" d="100"/>
        </p:scale>
        <p:origin x="120" y="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D739E3C-BC81-4B29-BB6C-D44B76B7B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EF875-76B7-427C-A231-55C8124C37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4CD022-E38A-4860-990D-EAA2B4C1E5BE}" type="datetimeFigureOut">
              <a:rPr lang="de-DE"/>
              <a:pPr>
                <a:defRPr/>
              </a:pPr>
              <a:t>02.04.2024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00FD10-853D-41C3-8FB5-351D9CF0B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7063B-473C-49E4-9EEF-9371426BE1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917830-CD3D-46ED-842F-48A4B24D21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6FCF23-B460-43EA-9EFA-1DF30207F6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B4DB6B-58B2-4C91-A191-4392EFB1F0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534FB90-B590-498F-B2C6-FDE16980C1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8FAF8B1-581A-4D95-A5F4-421E3CE4E7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EE9D5E4-C56D-48FD-ABE3-9E120163C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5F1FE19-FDB1-4592-A9B6-060F47085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1748B5-2E3E-469C-B831-9C4F9142C4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5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77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71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5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1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4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25322-E1A4-4E99-9F46-0AB722B4A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FB61F8-5136-4AC7-9CE9-F71D86DC8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C5428B-713E-48D8-9E4C-BA008FF6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6080DD-A628-456E-9B9A-16E60C29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99F21-5C00-4E5C-8145-D794BCFD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EB7F-1C5B-4F0C-9A4E-E6AAB0C1718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12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76871-E69A-46B1-BB7A-45313CFF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968BBA-6137-4F7F-B525-28821198B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CE255-486C-4E54-93B6-6C06A271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8E867B-4BFE-4679-8447-BA1905E6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476F52-A5BE-4739-9BCA-7AB2EE68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81C62-64F4-4910-858D-4752E185CCD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6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B0B26C-92DF-40A6-B252-C3B1D160D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6DEBC8-641D-4A03-BDF5-A3A12F74B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B0AAAB-6828-46E5-83F4-BBBC55A7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CED42-3A8D-486B-9F23-9F511F92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66A12-ABFD-4A9B-9FA5-45B20FC8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57552-5CEA-4753-8F2A-EE9C229ADBC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248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FE974-1F74-46D7-BCFE-B0D83027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5F911-A03F-46DD-A6C0-2EABC372A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5DF9C-52B0-4091-AB24-15B45A44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692156-C8B2-4003-AA8C-106EADCF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AE1E61-F784-4DB8-B2F0-50F21E7B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ED512-59C8-4869-BD33-2B421991140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3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F7325-DD64-4599-B5D4-E3AB73A8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86AB3-0E2C-41F9-9F9E-A6FAFC8F7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2DFD43-A162-408A-8E03-0E799769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DA4E0A-D5CE-4304-9160-63B58B72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5B46-F257-428F-B9E6-F0A73EDA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2D6A5-66EF-443F-A324-B075D992EA8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285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3DF00-2756-40FE-80B1-9B8D2ED3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398A43-4798-4656-99AB-1CFDBD953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7FF394-DA5F-4114-BE27-C56E4F14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D5F1D4-A4F5-4DFE-AEF9-E0A9A3CA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BA3D21-A316-4886-B327-406685EB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7F56BA-F44F-4E13-A8EB-17D942D9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F689D-5FC2-46E9-875A-FF184C3EB60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62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25371-50E0-47C1-AC96-85FB80C8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109094-C1E0-4BD0-AFD3-D1D6EC8D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8345F3-5325-478E-9624-843CB432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6E9CE7-7C19-4636-9AF9-8FDEA0E8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AD8AB9-190D-442C-8B67-88A4A7715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255D84-DCCF-47F9-A836-B9820C85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EF9DD8-470E-4EF0-9723-431F9D25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B0B6C9-5AB0-4640-B85E-B943B7F2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E849B-AF79-4A24-B068-460CD400733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99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55696-64F6-46BA-96AF-9B3FBD59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980A9-4FF6-4251-8E33-207BF3E5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C3D0C2-73CB-49BC-835C-70A0EC4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9FFF3B-AD24-4775-BA2D-631BCF17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FBD8-CC0E-4221-BFA0-5DECC5A7441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514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A24440-E88C-4C7E-A1B5-C3E53A1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F0E943-94D2-4FC0-8F53-08538BFB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D84D49-F3E6-45AD-A844-50983739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E6615-8A74-4973-92A2-A94126C8A1E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04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7369B-A346-4642-BB5F-531E61B6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9390D7-EA8B-431C-82BF-0F8104CD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F47D62-3417-4E62-8757-2C872694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99E5B-D3AF-4CC2-85BC-409AB21E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99BAED-99D8-4C35-B0DA-72EB9F22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11ADB0-51D5-4F69-B9D8-FC5165D3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3983D-AE35-465C-9C11-97B9F83886A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185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64238-05E5-4B78-9F25-91E215CC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63DFA3-06D2-4303-A685-3398BAB24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3D35B-BAEA-4FD3-A5C8-2DC30D6B5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A3A999-CBE3-4759-8E22-8768DEAA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EF9B26-FF20-49AA-A487-F4D6E942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06C6B-725A-4261-949F-95F21F17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9EB70-9AB0-4435-828B-F5CB4E9A0BC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284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A6D6CB-8FD9-4E57-AFEE-99BC61B6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612D50-5161-4CFB-8215-546DCDC5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07B1A-350D-4665-855D-3B0E880C6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9CF7D-3612-457A-B7AF-E243EA3E3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490BD-7976-4450-8E39-0BF01E964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3BAFC6-5FFE-465D-95A5-6D40AA56996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49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Ergebnis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98" y="1164995"/>
            <a:ext cx="7434851" cy="56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b="1" dirty="0">
                <a:solidFill>
                  <a:prstClr val="black"/>
                </a:solidFill>
              </a:rPr>
              <a:t>Kommunale Wärmeplanung der Stadt Lahr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Grundlage für eine Verknüpfung der </a:t>
            </a:r>
            <a:r>
              <a:rPr lang="de-DE" altLang="de-DE" sz="1600" b="1" dirty="0">
                <a:solidFill>
                  <a:srgbClr val="4472C4"/>
                </a:solidFill>
                <a:sym typeface="Wingdings" panose="05000000000000000000" pitchFamily="2" charset="2"/>
              </a:rPr>
              <a:t>energetischen Gebäudesanierung</a:t>
            </a:r>
            <a:br>
              <a:rPr lang="de-DE" altLang="de-DE" sz="1600" b="1" dirty="0">
                <a:solidFill>
                  <a:srgbClr val="4472C4"/>
                </a:solidFill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mit einer </a:t>
            </a:r>
            <a:r>
              <a:rPr lang="de-DE" altLang="de-DE" sz="1600" b="1" dirty="0">
                <a:solidFill>
                  <a:srgbClr val="4472C4"/>
                </a:solidFill>
                <a:sym typeface="Wingdings" panose="05000000000000000000" pitchFamily="2" charset="2"/>
              </a:rPr>
              <a:t>klimafreundlichen Wärmeversorgung</a:t>
            </a:r>
            <a:br>
              <a:rPr lang="de-DE" altLang="de-DE" sz="1600" b="1" dirty="0">
                <a:solidFill>
                  <a:srgbClr val="4472C4"/>
                </a:solidFill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mit dem </a:t>
            </a:r>
            <a:r>
              <a:rPr lang="de-DE" altLang="de-DE" sz="1600" b="1" dirty="0">
                <a:solidFill>
                  <a:srgbClr val="4472C4"/>
                </a:solidFill>
                <a:sym typeface="Wingdings" panose="05000000000000000000" pitchFamily="2" charset="2"/>
              </a:rPr>
              <a:t>Ziel eines klimaneutralen Gebäudebestandes bis zum Jahr 2040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Umsetzung der Anforderungen des § 27 KlimaG BW mit Finanzmitteln und nach dem Leitfaden des Landes Baden-Württemberg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für das gesamte Gebiet der jeweiligen Gemeinde räumlich aufgelöst (Karten)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unter Beteiligung der Öffentlichkeit und wichtiger Akteure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wichtiges strategisches Planungsinstrument zur Erreichung der Energie und Klima-Leitziele der Stadt Lahr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strategische Fachplanung der Stadt Lahr,</a:t>
            </a:r>
            <a:b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die durch weitere Planungen räumlich und zeitlich konkretisiert werden muss und dann umgesetzt werden soll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für die Bauleitplanung sind die Ergebnisse und Inhalte abwägungsrelevant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Orientierung und Planungsgrundlage für Energieversorger und Netzbetriebe</a:t>
            </a: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Orientierung für </a:t>
            </a:r>
            <a:r>
              <a:rPr lang="de-DE" altLang="de-DE" sz="1600" dirty="0" err="1">
                <a:solidFill>
                  <a:srgbClr val="4472C4"/>
                </a:solidFill>
                <a:sym typeface="Wingdings" panose="05000000000000000000" pitchFamily="2" charset="2"/>
              </a:rPr>
              <a:t>Bürger:innen</a:t>
            </a: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, </a:t>
            </a:r>
            <a:r>
              <a:rPr lang="de-DE" altLang="de-DE" sz="1600" dirty="0" err="1">
                <a:solidFill>
                  <a:srgbClr val="4472C4"/>
                </a:solidFill>
                <a:sym typeface="Wingdings" panose="05000000000000000000" pitchFamily="2" charset="2"/>
              </a:rPr>
              <a:t>Eigentümer.innen</a:t>
            </a: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, Gewerbe und Industrie</a:t>
            </a:r>
            <a:b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(keine unmittelbaren Konsequenzen, keine Rechte und Pflichten)</a:t>
            </a:r>
            <a:endParaRPr lang="de-DE" altLang="de-DE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8000" lvl="1" indent="-285750" defTabSz="6120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</a:rPr>
              <a:t>Bestandsschutz und Anerkennung nach dem Wärmeplanungsgesetzes des Bundes</a:t>
            </a:r>
            <a:endParaRPr lang="de-DE" altLang="de-DE" sz="1600" dirty="0">
              <a:solidFill>
                <a:srgbClr val="4472C4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327F25-D882-46D4-A61A-0034BD9D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00" y="1170000"/>
            <a:ext cx="3565065" cy="20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Strategie und 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Maßnahmen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98" y="1164995"/>
            <a:ext cx="7434851" cy="56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wichtigste Ziele der Wärmewendestrategie:</a:t>
            </a:r>
            <a:endParaRPr lang="de-DE" b="1" i="1" dirty="0">
              <a:solidFill>
                <a:schemeClr val="tx1"/>
              </a:solidFill>
            </a:endParaRPr>
          </a:p>
          <a:p>
            <a:pPr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Senkung des Energieverbrauchs</a:t>
            </a:r>
          </a:p>
          <a:p>
            <a:pPr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Dekarbonisierung der Wärmeversorgung</a:t>
            </a:r>
          </a:p>
          <a:p>
            <a:pPr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Dekarbonisierung des Stromversorgung</a:t>
            </a:r>
          </a:p>
          <a:p>
            <a:pPr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1587" indent="0"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priorisierte Maßnahmen-Empfehlungen: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Erstellung einer Ausbaustrategie für erneuerbare Energien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Klimaneutrale Wärmeversorgung für Neubaugebiete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Erhöhung der Sanierungsrate der städtischen Liegenschaften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Anschluss der städtischen Liegenschaften an Wärmenetze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Unterstützung zum Auf- und Ausbau von Wärmenetzen in der Kernstadt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und im Industriegebiet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Machbarkeitsuntersuchungen zum Wärmenetzaufbau in den Ortsteilen</a:t>
            </a:r>
          </a:p>
          <a:p>
            <a:pPr marL="344487" indent="-342900">
              <a:lnSpc>
                <a:spcPts val="23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</a:rPr>
              <a:t>Beratungs- und Informationskampagnen für eine klimaneutrale Wärmeversorgung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A6DF7B-B1BF-4ABE-BE76-94B6A70E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00" y="1170000"/>
            <a:ext cx="317795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</a:t>
            </a:r>
            <a:r>
              <a:rPr lang="de-DE" altLang="de-DE" sz="2600" dirty="0" err="1">
                <a:solidFill>
                  <a:prstClr val="white"/>
                </a:solidFill>
                <a:latin typeface="Arial Black" panose="020B0A04020102020204" pitchFamily="34" charset="0"/>
              </a:rPr>
              <a:t>Zielpfad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 I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050" y="1178946"/>
            <a:ext cx="3034665" cy="39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Entwicklung des Energieverbrauchs für Wärme nach Sektoren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4472C4"/>
                </a:solidFill>
              </a:rPr>
              <a:t>Der Wärmbedarf für das gesamte Gebiet der Stadt Lahr soll durch Sanierung der Gebäude, klimaneutrale Neubauten und weitere umfangreiche Effizienz- und Einsparmaßnahmen bis 2040 um 23 Prozent gesenkt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10FEA9-328A-496E-A7F4-E443F803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" y="1001815"/>
            <a:ext cx="8280000" cy="19797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BDA309-D299-4F94-9E82-860482EF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0" y="2938008"/>
            <a:ext cx="8280000" cy="19797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6C094-EFA0-47E3-A885-421D72960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4881250"/>
            <a:ext cx="8280000" cy="19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</a:t>
            </a:r>
            <a:r>
              <a:rPr lang="de-DE" altLang="de-DE" sz="2600" dirty="0" err="1">
                <a:solidFill>
                  <a:prstClr val="white"/>
                </a:solidFill>
                <a:latin typeface="Arial Black" panose="020B0A04020102020204" pitchFamily="34" charset="0"/>
              </a:rPr>
              <a:t>Zielpfad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 II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050" y="1178945"/>
            <a:ext cx="3034665" cy="56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Entwicklung des Energieverbrauchs für Wärme nach Erzeugungsart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4472C4"/>
                </a:solidFill>
              </a:rPr>
              <a:t>Fossile Energieträger werden im gesamten Gebiet der Stadt Lahr bis 2040 nicht mehr genutzt. Die Fernwärme wird erweitert und lokale erneuerbare Energiepotenziale werden ausgeschöpft. Wärmepumpen decken einen Großteil des Wärmebedarfs.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rgbClr val="4472C4"/>
              </a:solidFill>
            </a:endParaRPr>
          </a:p>
          <a:p>
            <a:pPr marL="0" indent="0">
              <a:lnSpc>
                <a:spcPts val="1600"/>
              </a:lnSpc>
            </a:pPr>
            <a:r>
              <a:rPr lang="de-DE" sz="1600" strike="sngStrike" dirty="0">
                <a:solidFill>
                  <a:srgbClr val="FF0000"/>
                </a:solidFill>
                <a:latin typeface="Arial Narrow" panose="020B0606020202030204" pitchFamily="34" charset="0"/>
              </a:rPr>
              <a:t>Kohle, Erdöl, Erdgas,</a:t>
            </a:r>
            <a:r>
              <a:rPr lang="de-DE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Wasserkraft</a:t>
            </a:r>
          </a:p>
          <a:p>
            <a:pPr marL="0" indent="0">
              <a:lnSpc>
                <a:spcPts val="1600"/>
              </a:lnSpc>
            </a:pPr>
            <a:r>
              <a:rPr lang="de-DE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Biomasse, Wasserstoff (Leitung, </a:t>
            </a:r>
            <a:r>
              <a:rPr lang="de-DE" sz="1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PtG</a:t>
            </a:r>
            <a:r>
              <a:rPr lang="de-DE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)</a:t>
            </a:r>
            <a:br>
              <a:rPr lang="de-DE" sz="16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de-DE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Photovoltaik, Solarthermie, Windenergie, Gewerbeabwärme, Abwasserabwärme, Hydrothermale Geothermie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ACE3F5-E9BA-4B65-9818-FED7F131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" y="1000800"/>
            <a:ext cx="8280000" cy="18690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F793D0-FFB1-434C-A38A-7F48D52AC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0" y="2844000"/>
            <a:ext cx="8280000" cy="18690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413B96-8567-4341-BD13-8316F6258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4698000"/>
            <a:ext cx="8280000" cy="18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</a:t>
            </a:r>
            <a:r>
              <a:rPr lang="de-DE" altLang="de-DE" sz="2600" dirty="0" err="1">
                <a:solidFill>
                  <a:prstClr val="white"/>
                </a:solidFill>
                <a:latin typeface="Arial Black" panose="020B0A04020102020204" pitchFamily="34" charset="0"/>
              </a:rPr>
              <a:t>Zielpfad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 III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050" y="1178946"/>
            <a:ext cx="3034665" cy="50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Entwicklung der wärmebedingten Treibhausgas-Emissionen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4472C4"/>
                </a:solidFill>
              </a:rPr>
              <a:t>Die THG-Emissionen für das gesamte Gebiet der Stadt Lahr sollen durch Sanierung der Gebäude, klimaneutrale Neubauten und weitere umfangreiche Effizienz- und Einsparmaßnahmen und Nutzung lokaler erneuerbarer Energiepotenziale bis 2040 um 95 Prozent gesenkt werden.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rgbClr val="4472C4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E5447F-A8DF-4938-ADAB-00B2E6EFE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" y="1000800"/>
            <a:ext cx="8280000" cy="18733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4F80F6-332F-4ACC-A26C-3F6AB9D93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0" y="2862000"/>
            <a:ext cx="8280000" cy="18733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1255670-22F1-48BD-BE40-CB9E7FAC8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4726800"/>
            <a:ext cx="8280000" cy="18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Eignungsgebiete</a:t>
            </a: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ext Box 31">
            <a:extLst>
              <a:ext uri="{FF2B5EF4-FFF2-40B4-BE49-F238E27FC236}">
                <a16:creationId xmlns:a16="http://schemas.microsoft.com/office/drawing/2014/main" id="{D2BF5005-2ACA-4A01-9A2A-686810B9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400" y="1182084"/>
            <a:ext cx="3034800" cy="534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ts val="2300"/>
              </a:lnSpc>
            </a:pPr>
            <a:r>
              <a:rPr lang="de-DE" b="1" dirty="0">
                <a:solidFill>
                  <a:schemeClr val="tx1"/>
                </a:solidFill>
              </a:rPr>
              <a:t>Kriterien für die Ausweisung und Bewertung der Eignungsgebiete</a:t>
            </a: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4472C4"/>
                </a:solidFill>
              </a:rPr>
              <a:t>u.a. Wärmedichte, bestehende Wärmeinfrastruktur, kommunale Liegenschaften, Gebäudebestand, Alter der Heizungen, heutige Energieträger, mögliche Energieträger …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rgbClr val="4472C4"/>
              </a:solidFill>
            </a:endParaRP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FF0000"/>
                </a:solidFill>
              </a:rPr>
              <a:t>nicht gebäudescharf!</a:t>
            </a:r>
          </a:p>
          <a:p>
            <a:pPr marL="0" indent="0">
              <a:lnSpc>
                <a:spcPts val="2300"/>
              </a:lnSpc>
            </a:pPr>
            <a:endParaRPr lang="de-DE" sz="1600" dirty="0">
              <a:solidFill>
                <a:srgbClr val="4472C4"/>
              </a:solidFill>
            </a:endParaRPr>
          </a:p>
          <a:p>
            <a:pPr marL="0" indent="0">
              <a:lnSpc>
                <a:spcPts val="2300"/>
              </a:lnSpc>
            </a:pPr>
            <a:r>
              <a:rPr lang="de-DE" sz="1600" dirty="0">
                <a:solidFill>
                  <a:srgbClr val="4472C4"/>
                </a:solidFill>
              </a:rPr>
              <a:t>Zur Konkretisierung sind Machbarkeitsstudien bzw. Wärmenetzplanungen erforderlich!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8274F8-2D37-4F78-920F-BC564286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9" y="1145144"/>
            <a:ext cx="8070301" cy="5380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F9A1B7-A323-44C4-BAE9-2E5C54421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38" y="1268905"/>
            <a:ext cx="1309456" cy="19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4DFDE1-D3A3-42FF-B51B-64C2ADE1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1264508"/>
            <a:ext cx="1286267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Wärmenetz</a:t>
            </a: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3C01568F-75A8-42ED-B985-7FCBFBC8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83" y="2795542"/>
            <a:ext cx="5038644" cy="3939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491FC699-7D02-486A-9B60-37FE10B6FE8A}"/>
              </a:ext>
            </a:extLst>
          </p:cNvPr>
          <p:cNvSpPr txBox="1"/>
          <p:nvPr/>
        </p:nvSpPr>
        <p:spPr>
          <a:xfrm rot="16200000">
            <a:off x="6189936" y="5680702"/>
            <a:ext cx="1888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badenovaNETZE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GmbH 2023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325BE3-6C18-4A53-AD23-A0FCD630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6" y="3719041"/>
            <a:ext cx="2714668" cy="19297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B363A0-F478-4D5F-BB12-A120A38EE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254" y="3732299"/>
            <a:ext cx="2717939" cy="192970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97ADC852-4477-4192-96AE-E3AC04CFC21B}"/>
              </a:ext>
            </a:extLst>
          </p:cNvPr>
          <p:cNvSpPr/>
          <p:nvPr/>
        </p:nvSpPr>
        <p:spPr>
          <a:xfrm>
            <a:off x="6888088" y="1510682"/>
            <a:ext cx="5324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badenovaWÄRMEPLUS</a:t>
            </a:r>
            <a:r>
              <a:rPr lang="de-DE" sz="1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betreibt ein Wärmenetz in der </a:t>
            </a:r>
            <a:r>
              <a:rPr lang="de-DE" sz="1600" dirty="0">
                <a:solidFill>
                  <a:srgbClr val="E808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Kernstadt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ein Wärmenetz in </a:t>
            </a:r>
            <a:r>
              <a:rPr lang="de-DE" sz="1600" dirty="0">
                <a:solidFill>
                  <a:srgbClr val="DD3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Langenwinkel</a:t>
            </a:r>
            <a:r>
              <a:rPr lang="de-DE" sz="1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 dieser Karte dargestellte </a:t>
            </a:r>
            <a:r>
              <a:rPr lang="de-DE" sz="1600" dirty="0">
                <a:solidFill>
                  <a:srgbClr val="5FB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Wärmenetzausbau (in Planung)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durch Machbarkeitsstudien bzw. Wärmenetzplanungen noch weiter konkretisiert werden.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7DCD6534-4213-40C6-B455-F36F5C9A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97" y="1164995"/>
            <a:ext cx="5274611" cy="25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b="1" dirty="0">
                <a:solidFill>
                  <a:prstClr val="black"/>
                </a:solidFill>
              </a:rPr>
              <a:t>Wärmeplanung ↔ Wärmenetzplanung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Die Übersichtskarte und die Steckbriefe zeigen Eignungsgebiete für die </a:t>
            </a:r>
            <a:r>
              <a:rPr lang="de-DE" altLang="de-DE" sz="1600" b="1" dirty="0">
                <a:solidFill>
                  <a:srgbClr val="EFB5BB"/>
                </a:solidFill>
                <a:sym typeface="Wingdings" panose="05000000000000000000" pitchFamily="2" charset="2"/>
              </a:rPr>
              <a:t>dezentrale</a:t>
            </a: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 oder </a:t>
            </a:r>
            <a:r>
              <a:rPr lang="de-DE" altLang="de-DE" sz="1600" b="1" dirty="0">
                <a:solidFill>
                  <a:srgbClr val="92BDF0"/>
                </a:solidFill>
                <a:sym typeface="Wingdings" panose="05000000000000000000" pitchFamily="2" charset="2"/>
              </a:rPr>
              <a:t>zentrale</a:t>
            </a: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 Wärmeversorgung, sie zeigen Tendenzen/Möglichkeiten und noch keine Umsetzungsplanungen!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4472C4"/>
                </a:solidFill>
              </a:rPr>
              <a:t>Zur Konkretisierung sind Machbarkeitsstudien bzw. Wärmenetzplanungen erforderlich!</a:t>
            </a:r>
            <a:endParaRPr lang="de-DE" altLang="de-DE" sz="1600" dirty="0">
              <a:solidFill>
                <a:srgbClr val="4472C4"/>
              </a:solidFill>
              <a:sym typeface="Wingdings" panose="05000000000000000000" pitchFamily="2" charset="2"/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srgbClr val="4472C4"/>
              </a:solidFill>
              <a:sym typeface="Wingdings" panose="05000000000000000000" pitchFamily="2" charset="2"/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srgbClr val="4472C4"/>
                </a:solidFill>
                <a:sym typeface="Wingdings" panose="05000000000000000000" pitchFamily="2" charset="2"/>
              </a:rPr>
              <a:t>Beispiel Langenwinkel: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B76CDAB-3DFF-4682-92F2-23AC9CCF86CE}"/>
              </a:ext>
            </a:extLst>
          </p:cNvPr>
          <p:cNvSpPr txBox="1"/>
          <p:nvPr/>
        </p:nvSpPr>
        <p:spPr>
          <a:xfrm>
            <a:off x="1689251" y="3732299"/>
            <a:ext cx="127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1F3C9"/>
                </a:highlight>
              </a:rPr>
              <a:t>Wärmeplan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87D464E-7906-4F99-9B19-F71BA1677AF3}"/>
              </a:ext>
            </a:extLst>
          </p:cNvPr>
          <p:cNvSpPr txBox="1"/>
          <p:nvPr/>
        </p:nvSpPr>
        <p:spPr>
          <a:xfrm>
            <a:off x="4275844" y="3749202"/>
            <a:ext cx="17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1F3C9"/>
                </a:highlight>
              </a:rPr>
              <a:t>Wärmenetzplan</a:t>
            </a:r>
          </a:p>
        </p:txBody>
      </p:sp>
    </p:spTree>
    <p:extLst>
      <p:ext uri="{BB962C8B-B14F-4D97-AF65-F5344CB8AC3E}">
        <p14:creationId xmlns:p14="http://schemas.microsoft.com/office/powerpoint/2010/main" val="278344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9ED1DB-7A89-4BEB-83B6-762C9C3E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172214"/>
            <a:ext cx="5284898" cy="2007187"/>
          </a:xfrm>
          <a:prstGeom prst="rect">
            <a:avLst/>
          </a:prstGeom>
        </p:spPr>
      </p:pic>
      <p:sp>
        <p:nvSpPr>
          <p:cNvPr id="10242" name="Rectangle 4">
            <a:extLst>
              <a:ext uri="{FF2B5EF4-FFF2-40B4-BE49-F238E27FC236}">
                <a16:creationId xmlns:a16="http://schemas.microsoft.com/office/drawing/2014/main" id="{2840C195-B648-41CE-B9EC-9EC87224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-6350"/>
            <a:ext cx="11399837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F26F6262-3971-4726-B2CD-24C036B9AD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033712" y="3033712"/>
            <a:ext cx="6859588" cy="7921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EA70AB1-E9A9-442C-8906-B9508AF8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875FCD82-EE88-4CA2-8173-817F985578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93006" y="2872581"/>
            <a:ext cx="3168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Stadt </a:t>
            </a:r>
            <a:r>
              <a:rPr kumimoji="0" lang="de-DE" alt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Lahr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4E8229C3-C7C5-462F-AD0A-EE1DBF24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19075"/>
            <a:ext cx="11009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Kommunale Wärmeplanung – </a:t>
            </a:r>
            <a:r>
              <a:rPr lang="de-DE" altLang="de-DE" sz="2600" dirty="0">
                <a:solidFill>
                  <a:prstClr val="white"/>
                </a:solidFill>
                <a:latin typeface="Arial Black" panose="020B0A04020102020204" pitchFamily="34" charset="0"/>
              </a:rPr>
              <a:t>Ausblick</a:t>
            </a:r>
            <a:endParaRPr kumimoji="0" lang="de-DE" altLang="de-D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0DC149C8-CA33-460C-AAB6-85F8795D4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23" y="1164995"/>
            <a:ext cx="512762" cy="509587"/>
            <a:chOff x="151" y="936"/>
            <a:chExt cx="165" cy="164"/>
          </a:xfrm>
        </p:grpSpPr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FA6C50E5-3001-466B-9A2A-F58023931F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" y="936"/>
              <a:ext cx="1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C1D6950A-AD33-4D5D-894E-6D32FBD8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8559DF91-5D21-435F-AE77-9E4A9663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A11D3D06-BDED-450C-9D92-6FA0C0C5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1033"/>
              <a:ext cx="16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5981054D-BD05-4FA4-9FDE-276C6ECA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082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2F6BD487-7739-434B-86EC-FF6BCC92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3E01F426-74C5-4FCD-A982-64F48A44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rgbClr val="EBA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DFB0C1FC-E9C0-43CA-9CA1-490B1E51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36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3BAEDAC1-F7A6-432E-980C-E5124B5F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948"/>
              <a:ext cx="13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4CDD8F2F-26FE-4A60-81B7-EE3AAE71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3DFEA10-6273-457F-AD30-76079EF7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rgbClr val="03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168705BA-123A-4A52-A194-CDE878F2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935"/>
              <a:ext cx="17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085460BB-1865-4B42-93CE-967E22B1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935"/>
              <a:ext cx="34" cy="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04F3C97E-5686-4BCE-AF7C-04C1C7F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9C19EA01-5D1C-40CD-9AE5-4D5E49B0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3D58D3F-366A-4E1C-9A00-E6222B91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078"/>
              <a:ext cx="63" cy="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9031781F-8C59-475B-935B-FDAF7266E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049"/>
              <a:ext cx="13" cy="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56C1097D-73F6-418F-94B5-8973C8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98" y="1164995"/>
            <a:ext cx="7434851" cy="56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4963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18.03.2024	Beschlussfassung im Gemeinderat: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Beschluss des Kommunalen Wärmeplans (Fachgutachten) und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von mindestens fünf Maßnahmen, mit deren Umsetzung in den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folgenden fünf Jahren begonnen werden soll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		Veröffentlichung des Fachgutachtens im Internet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		Prüfung des Kommunalen Wärmeplans der Stadt Lahr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durch das Regierungspräsidium Freiburg: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Erfüllung der gesetzlichen Anforderungen nach §27 KlimaG BW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ab 04.2024	Informationsveranstaltungen für die Öffentlichkeit</a:t>
            </a:r>
            <a:br>
              <a:rPr lang="de-DE" altLang="de-DE" sz="1600" dirty="0">
                <a:solidFill>
                  <a:prstClr val="black"/>
                </a:solidFill>
              </a:rPr>
            </a:br>
            <a:r>
              <a:rPr lang="de-DE" altLang="de-DE" sz="1600" dirty="0">
                <a:solidFill>
                  <a:prstClr val="black"/>
                </a:solidFill>
              </a:rPr>
              <a:t>		(Sanierungskampagne </a:t>
            </a:r>
            <a:r>
              <a:rPr lang="de-DE" alt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Wärmewende-Kampagne)</a:t>
            </a: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		Start der Umsetzung der beschlossenen Maßnahmen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r>
              <a:rPr lang="de-DE" altLang="de-DE" sz="1600" dirty="0">
                <a:solidFill>
                  <a:prstClr val="black"/>
                </a:solidFill>
              </a:rPr>
              <a:t>ca. 2030	Fortschreibung spätestens alle sieben Jahre</a:t>
            </a: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  <a:p>
            <a:pPr marL="2250" lvl="1" defTabSz="612000">
              <a:spcBef>
                <a:spcPts val="500"/>
              </a:spcBef>
              <a:tabLst>
                <a:tab pos="612000" algn="l"/>
                <a:tab pos="1234800" algn="l"/>
                <a:tab pos="1681200" algn="l"/>
                <a:tab pos="2131200" algn="l"/>
                <a:tab pos="2581200" algn="l"/>
                <a:tab pos="3031200" algn="l"/>
                <a:tab pos="3481200" algn="l"/>
                <a:tab pos="3927600" algn="l"/>
                <a:tab pos="4377600" algn="l"/>
                <a:tab pos="4827600" algn="l"/>
                <a:tab pos="5277600" algn="l"/>
                <a:tab pos="5727600" algn="l"/>
                <a:tab pos="6174000" algn="l"/>
                <a:tab pos="6624000" algn="l"/>
                <a:tab pos="7074000" algn="l"/>
                <a:tab pos="7524000" algn="l"/>
                <a:tab pos="7974000" algn="l"/>
                <a:tab pos="8420400" algn="l"/>
                <a:tab pos="8870400" algn="l"/>
                <a:tab pos="9320400" algn="l"/>
              </a:tabLst>
              <a:defRPr/>
            </a:pPr>
            <a:endParaRPr lang="de-DE" altLang="de-D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9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Breitbild</PresentationFormat>
  <Paragraphs>81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 Black</vt:lpstr>
      <vt:lpstr>Arial Narrow</vt:lpstr>
      <vt:lpstr>Calibri</vt:lpstr>
      <vt:lpstr>Calibri Light</vt:lpstr>
      <vt:lpstr>Wingdings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Lahr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Manfred Kaiser</dc:creator>
  <cp:lastModifiedBy>Manfred Kaiser</cp:lastModifiedBy>
  <cp:revision>453</cp:revision>
  <cp:lastPrinted>2024-01-31T09:37:22Z</cp:lastPrinted>
  <dcterms:created xsi:type="dcterms:W3CDTF">2008-04-15T15:55:17Z</dcterms:created>
  <dcterms:modified xsi:type="dcterms:W3CDTF">2024-04-02T09:01:25Z</dcterms:modified>
</cp:coreProperties>
</file>